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7" r:id="rId1"/>
  </p:sldMasterIdLst>
  <p:notesMasterIdLst>
    <p:notesMasterId r:id="rId12"/>
  </p:notesMasterIdLst>
  <p:sldIdLst>
    <p:sldId id="256" r:id="rId2"/>
    <p:sldId id="257" r:id="rId3"/>
    <p:sldId id="258" r:id="rId4"/>
    <p:sldId id="265" r:id="rId5"/>
    <p:sldId id="284" r:id="rId6"/>
    <p:sldId id="272" r:id="rId7"/>
    <p:sldId id="285" r:id="rId8"/>
    <p:sldId id="286" r:id="rId9"/>
    <p:sldId id="287" r:id="rId10"/>
    <p:sldId id="288" r:id="rId11"/>
  </p:sldIdLst>
  <p:sldSz cx="9144000" cy="5143500" type="screen16x9"/>
  <p:notesSz cx="6858000" cy="9144000"/>
  <p:embeddedFontLst>
    <p:embeddedFont>
      <p:font typeface="Roboto Condensed" panose="02000000000000000000" pitchFamily="2" charset="0"/>
      <p:regular r:id="rId13"/>
      <p:bold r:id="rId14"/>
      <p:italic r:id="rId15"/>
      <p:boldItalic r:id="rId16"/>
    </p:embeddedFon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Roboto Condensed Light" panose="02000000000000000000" pitchFamily="2" charset="0"/>
      <p:regular r:id="rId21"/>
      <p:bold r:id="rId22"/>
      <p:italic r:id="rId23"/>
      <p:boldItalic r:id="rId24"/>
    </p:embeddedFont>
    <p:embeddedFont>
      <p:font typeface="Arvo" panose="02000000000000000000" pitchFamily="2" charset="77"/>
      <p:regular r:id="rId25"/>
      <p:bold r:id="rId26"/>
      <p:italic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F5378"/>
    <a:srgbClr val="FF98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885589B-8A97-A547-9EC1-FDF2A0051E6D}" v="166" dt="2018-02-27T17:17:36.466"/>
    <p1510:client id="{B69C6BBF-A866-4E6B-BF5D-86D97B8DB305}" v="36" dt="2018-02-27T17:11:43.535"/>
  </p1510:revLst>
</p1510:revInfo>
</file>

<file path=ppt/tableStyles.xml><?xml version="1.0" encoding="utf-8"?>
<a:tblStyleLst xmlns:a="http://schemas.openxmlformats.org/drawingml/2006/main" def="{91505D52-7DB7-4425-9C6D-9469BBEAF3AE}">
  <a:tblStyle styleId="{91505D52-7DB7-4425-9C6D-9469BBEAF3A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47"/>
    <p:restoredTop sz="74728"/>
  </p:normalViewPr>
  <p:slideViewPr>
    <p:cSldViewPr snapToGrid="0">
      <p:cViewPr varScale="1">
        <p:scale>
          <a:sx n="65" d="100"/>
          <a:sy n="65" d="100"/>
        </p:scale>
        <p:origin x="216" y="6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font" Target="fonts/font14.fntdata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font" Target="fonts/font16.fntdata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font" Target="fonts/font15.fntdata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Shape 1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Shape 41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Shape 4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92268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Shape 1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Shape 2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hape 2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Shape 2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hape 2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Shape 2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09962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Shape 41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Shape 4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Shape 41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Shape 4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06250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Shape 41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Shape 4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31972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Shape 41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Shape 4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27164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7544483" y="657775"/>
            <a:ext cx="1299300" cy="432900"/>
          </a:xfrm>
          <a:prstGeom prst="triangle">
            <a:avLst>
              <a:gd name="adj" fmla="val 32425"/>
            </a:avLst>
          </a:prstGeom>
          <a:solidFill>
            <a:srgbClr val="2632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11" name="Shape 11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</p:grpSpPr>
        <p:sp>
          <p:nvSpPr>
            <p:cNvPr id="12" name="Shape 12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Shape 13"/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4" name="Shape 14"/>
          <p:cNvGrpSpPr/>
          <p:nvPr/>
        </p:nvGrpSpPr>
        <p:grpSpPr>
          <a:xfrm rot="10800000" flipH="1">
            <a:off x="1" y="1090763"/>
            <a:ext cx="8847502" cy="2961975"/>
            <a:chOff x="-8178042" y="-4493254"/>
            <a:chExt cx="19483598" cy="6522736"/>
          </a:xfrm>
        </p:grpSpPr>
        <p:sp>
          <p:nvSpPr>
            <p:cNvPr id="15" name="Shape 15"/>
            <p:cNvSpPr/>
            <p:nvPr/>
          </p:nvSpPr>
          <p:spPr>
            <a:xfrm>
              <a:off x="-8178042" y="-4493118"/>
              <a:ext cx="12968400" cy="6522600"/>
            </a:xfrm>
            <a:prstGeom prst="rect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16" name="Shape 16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7" name="Shape 17"/>
          <p:cNvGrpSpPr/>
          <p:nvPr/>
        </p:nvGrpSpPr>
        <p:grpSpPr>
          <a:xfrm>
            <a:off x="3677236" y="4278349"/>
            <a:ext cx="5480829" cy="432996"/>
            <a:chOff x="5582265" y="4646738"/>
            <a:chExt cx="5480829" cy="432996"/>
          </a:xfrm>
        </p:grpSpPr>
        <p:sp>
          <p:nvSpPr>
            <p:cNvPr id="18" name="Shape 18"/>
            <p:cNvSpPr/>
            <p:nvPr/>
          </p:nvSpPr>
          <p:spPr>
            <a:xfrm rot="10800000">
              <a:off x="5582265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" name="Shape 19"/>
            <p:cNvGrpSpPr/>
            <p:nvPr/>
          </p:nvGrpSpPr>
          <p:grpSpPr>
            <a:xfrm flipH="1">
              <a:off x="5585232" y="4646738"/>
              <a:ext cx="5477861" cy="304551"/>
              <a:chOff x="-24158748" y="330075"/>
              <a:chExt cx="30568423" cy="1699506"/>
            </a:xfrm>
          </p:grpSpPr>
          <p:sp>
            <p:nvSpPr>
              <p:cNvPr id="20" name="Shape 20"/>
              <p:cNvSpPr/>
              <p:nvPr/>
            </p:nvSpPr>
            <p:spPr>
              <a:xfrm>
                <a:off x="-24158748" y="330081"/>
                <a:ext cx="289080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Shape 21"/>
              <p:cNvSpPr/>
              <p:nvPr/>
            </p:nvSpPr>
            <p:spPr>
              <a:xfrm>
                <a:off x="4710175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2" name="Shape 22"/>
          <p:cNvSpPr txBox="1">
            <a:spLocks noGrp="1"/>
          </p:cNvSpPr>
          <p:nvPr>
            <p:ph type="ctrTitle"/>
          </p:nvPr>
        </p:nvSpPr>
        <p:spPr>
          <a:xfrm>
            <a:off x="685800" y="1090750"/>
            <a:ext cx="5367900" cy="296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Shape 62"/>
          <p:cNvGrpSpPr/>
          <p:nvPr/>
        </p:nvGrpSpPr>
        <p:grpSpPr>
          <a:xfrm>
            <a:off x="-4" y="40"/>
            <a:ext cx="7072430" cy="1327315"/>
            <a:chOff x="-4" y="40"/>
            <a:chExt cx="7072430" cy="1327315"/>
          </a:xfrm>
        </p:grpSpPr>
        <p:sp>
          <p:nvSpPr>
            <p:cNvPr id="63" name="Shape 63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name="adj" fmla="val 32425"/>
              </a:avLst>
            </a:prstGeom>
            <a:solidFill>
              <a:srgbClr val="263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64" name="Shape 64"/>
            <p:cNvGrpSpPr/>
            <p:nvPr/>
          </p:nvGrpSpPr>
          <p:grpSpPr>
            <a:xfrm rot="10800000" flipH="1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65" name="Shape 65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66" name="Shape 66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67" name="Shape 67"/>
            <p:cNvGrpSpPr/>
            <p:nvPr/>
          </p:nvGrpSpPr>
          <p:grpSpPr>
            <a:xfrm rot="10800000" flipH="1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68" name="Shape 68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69" name="Shape 69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70" name="Shape 70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71" name="Shape 71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2" name="Shape 72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73" name="Shape 73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Shape 74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5" name="Shape 75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76" name="Shape 76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Shape 77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8" name="Shape 78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▰"/>
              <a:defRPr/>
            </a:lvl1pPr>
            <a:lvl2pPr marL="914400" lvl="1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2pPr>
            <a:lvl3pPr marL="1371600" lvl="2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3pPr>
            <a:lvl4pPr marL="1828800" lvl="3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4pPr>
            <a:lvl5pPr marL="2286000" lvl="4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5pPr>
            <a:lvl6pPr marL="2743200" lvl="5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6pPr>
            <a:lvl7pPr marL="3200400" lvl="6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7pPr>
            <a:lvl8pPr marL="3657600" lvl="7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8pPr>
            <a:lvl9pPr marL="4114800" lvl="8" indent="-381000">
              <a:spcBef>
                <a:spcPts val="1000"/>
              </a:spcBef>
              <a:spcAft>
                <a:spcPts val="1000"/>
              </a:spcAft>
              <a:buSzPts val="2400"/>
              <a:buChar char="▻"/>
              <a:defRPr/>
            </a:lvl9pPr>
          </a:lstStyle>
          <a:p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Shape 82"/>
          <p:cNvGrpSpPr/>
          <p:nvPr/>
        </p:nvGrpSpPr>
        <p:grpSpPr>
          <a:xfrm>
            <a:off x="-4" y="40"/>
            <a:ext cx="7072430" cy="1327315"/>
            <a:chOff x="-4" y="40"/>
            <a:chExt cx="7072430" cy="1327315"/>
          </a:xfrm>
        </p:grpSpPr>
        <p:sp>
          <p:nvSpPr>
            <p:cNvPr id="83" name="Shape 83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name="adj" fmla="val 32425"/>
              </a:avLst>
            </a:prstGeom>
            <a:solidFill>
              <a:srgbClr val="263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84" name="Shape 84"/>
            <p:cNvGrpSpPr/>
            <p:nvPr/>
          </p:nvGrpSpPr>
          <p:grpSpPr>
            <a:xfrm rot="10800000" flipH="1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85" name="Shape 85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86" name="Shape 86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87" name="Shape 87"/>
            <p:cNvGrpSpPr/>
            <p:nvPr/>
          </p:nvGrpSpPr>
          <p:grpSpPr>
            <a:xfrm rot="10800000" flipH="1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88" name="Shape 88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89" name="Shape 89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90" name="Shape 90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91" name="Shape 91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2" name="Shape 92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93" name="Shape 93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Shape 94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5" name="Shape 95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96" name="Shape 96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Shape 97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8" name="Shape 98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99" name="Shape 99"/>
          <p:cNvSpPr txBox="1">
            <a:spLocks noGrp="1"/>
          </p:cNvSpPr>
          <p:nvPr>
            <p:ph type="body" idx="1"/>
          </p:nvPr>
        </p:nvSpPr>
        <p:spPr>
          <a:xfrm>
            <a:off x="814275" y="1537988"/>
            <a:ext cx="3378300" cy="2724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▰"/>
              <a:defRPr sz="2000"/>
            </a:lvl1pPr>
            <a:lvl2pPr marL="914400" lvl="1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2pPr>
            <a:lvl3pPr marL="1371600" lvl="2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3pPr>
            <a:lvl4pPr marL="1828800" lvl="3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4pPr>
            <a:lvl5pPr marL="2286000" lvl="4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5pPr>
            <a:lvl6pPr marL="2743200" lvl="5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6pPr>
            <a:lvl7pPr marL="3200400" lvl="6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7pPr>
            <a:lvl8pPr marL="3657600" lvl="7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8pPr>
            <a:lvl9pPr marL="4114800" lvl="8" indent="-355600">
              <a:spcBef>
                <a:spcPts val="1000"/>
              </a:spcBef>
              <a:spcAft>
                <a:spcPts val="1000"/>
              </a:spcAft>
              <a:buSzPts val="2000"/>
              <a:buChar char="▻"/>
              <a:defRPr sz="2000"/>
            </a:lvl9pPr>
          </a:lstStyle>
          <a:p>
            <a:endParaRPr/>
          </a:p>
        </p:txBody>
      </p:sp>
      <p:sp>
        <p:nvSpPr>
          <p:cNvPr id="100" name="Shape 100"/>
          <p:cNvSpPr txBox="1">
            <a:spLocks noGrp="1"/>
          </p:cNvSpPr>
          <p:nvPr>
            <p:ph type="body" idx="2"/>
          </p:nvPr>
        </p:nvSpPr>
        <p:spPr>
          <a:xfrm>
            <a:off x="4396123" y="1537988"/>
            <a:ext cx="3378300" cy="2724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▰"/>
              <a:defRPr sz="2000"/>
            </a:lvl1pPr>
            <a:lvl2pPr marL="914400" lvl="1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2pPr>
            <a:lvl3pPr marL="1371600" lvl="2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3pPr>
            <a:lvl4pPr marL="1828800" lvl="3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4pPr>
            <a:lvl5pPr marL="2286000" lvl="4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5pPr>
            <a:lvl6pPr marL="2743200" lvl="5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6pPr>
            <a:lvl7pPr marL="3200400" lvl="6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7pPr>
            <a:lvl8pPr marL="3657600" lvl="7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8pPr>
            <a:lvl9pPr marL="4114800" lvl="8" indent="-355600">
              <a:spcBef>
                <a:spcPts val="1000"/>
              </a:spcBef>
              <a:spcAft>
                <a:spcPts val="1000"/>
              </a:spcAft>
              <a:buSzPts val="2000"/>
              <a:buChar char="▻"/>
              <a:defRPr sz="2000"/>
            </a:lvl9pPr>
          </a:lstStyle>
          <a:p>
            <a:endParaRPr/>
          </a:p>
        </p:txBody>
      </p:sp>
      <p:sp>
        <p:nvSpPr>
          <p:cNvPr id="101" name="Shape 101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" name="Shape 125"/>
          <p:cNvGrpSpPr/>
          <p:nvPr/>
        </p:nvGrpSpPr>
        <p:grpSpPr>
          <a:xfrm>
            <a:off x="-4" y="40"/>
            <a:ext cx="7072430" cy="1327315"/>
            <a:chOff x="-4" y="40"/>
            <a:chExt cx="7072430" cy="1327315"/>
          </a:xfrm>
        </p:grpSpPr>
        <p:sp>
          <p:nvSpPr>
            <p:cNvPr id="126" name="Shape 126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name="adj" fmla="val 32425"/>
              </a:avLst>
            </a:prstGeom>
            <a:solidFill>
              <a:srgbClr val="263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127" name="Shape 127"/>
            <p:cNvGrpSpPr/>
            <p:nvPr/>
          </p:nvGrpSpPr>
          <p:grpSpPr>
            <a:xfrm rot="10800000" flipH="1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128" name="Shape 128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129" name="Shape 129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130" name="Shape 130"/>
            <p:cNvGrpSpPr/>
            <p:nvPr/>
          </p:nvGrpSpPr>
          <p:grpSpPr>
            <a:xfrm rot="10800000" flipH="1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131" name="Shape 131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132" name="Shape 132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133" name="Shape 133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134" name="Shape 134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5" name="Shape 135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36" name="Shape 136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Shape 137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8" name="Shape 138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39" name="Shape 139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Shape 140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41" name="Shape 141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42" name="Shape 14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64" name="Shape 164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165" name="Shape 165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6" name="Shape 166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67" name="Shape 167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Shape 168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9" name="Shape 169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70" name="Shape 170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Shape 171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72" name="Shape 172"/>
          <p:cNvGrpSpPr/>
          <p:nvPr/>
        </p:nvGrpSpPr>
        <p:grpSpPr>
          <a:xfrm rot="10800000">
            <a:off x="-8" y="-2"/>
            <a:ext cx="2202830" cy="670795"/>
            <a:chOff x="5575242" y="4472723"/>
            <a:chExt cx="2202830" cy="670795"/>
          </a:xfrm>
        </p:grpSpPr>
        <p:sp>
          <p:nvSpPr>
            <p:cNvPr id="173" name="Shape 173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263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4" name="Shape 174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75" name="Shape 175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Shape 176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7" name="Shape 177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78" name="Shape 178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Shape 179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lvl="1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lvl="2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lvl="3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lvl="4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lvl="5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lvl="6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lvl="7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lvl="8" indent="-381000"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r">
              <a:spcBef>
                <a:spcPts val="0"/>
              </a:spcBef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r">
              <a:spcBef>
                <a:spcPts val="0"/>
              </a:spcBef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r">
              <a:spcBef>
                <a:spcPts val="0"/>
              </a:spcBef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r">
              <a:spcBef>
                <a:spcPts val="0"/>
              </a:spcBef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r">
              <a:spcBef>
                <a:spcPts val="0"/>
              </a:spcBef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r">
              <a:spcBef>
                <a:spcPts val="0"/>
              </a:spcBef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r">
              <a:spcBef>
                <a:spcPts val="0"/>
              </a:spcBef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r">
              <a:spcBef>
                <a:spcPts val="0"/>
              </a:spcBef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  <p:sldLayoutId id="2147483654" r:id="rId4"/>
    <p:sldLayoutId id="2147483656" r:id="rId5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 txBox="1">
            <a:spLocks noGrp="1"/>
          </p:cNvSpPr>
          <p:nvPr>
            <p:ph type="ctrTitle"/>
          </p:nvPr>
        </p:nvSpPr>
        <p:spPr>
          <a:xfrm>
            <a:off x="685800" y="1090750"/>
            <a:ext cx="5367900" cy="296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3600">
                <a:latin typeface="Arial" panose="020B0604020202020204" pitchFamily="34" charset="0"/>
                <a:cs typeface="Arial" panose="020B0604020202020204" pitchFamily="34" charset="0"/>
              </a:rPr>
              <a:t>ADVERSARIAL ATTACK AGAINST NEURAL NETWORKS</a:t>
            </a:r>
            <a:endParaRPr sz="3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5E54788-312A-A64A-A9D0-DC1F701671AD}"/>
              </a:ext>
            </a:extLst>
          </p:cNvPr>
          <p:cNvSpPr txBox="1"/>
          <p:nvPr/>
        </p:nvSpPr>
        <p:spPr>
          <a:xfrm>
            <a:off x="5748519" y="4279392"/>
            <a:ext cx="33954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/>
              <a:t>Rohan Pradhan   |   Nirmal Kanagasabai</a:t>
            </a:r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Shape 418"/>
          <p:cNvSpPr txBox="1">
            <a:spLocks noGrp="1"/>
          </p:cNvSpPr>
          <p:nvPr>
            <p:ph type="title"/>
          </p:nvPr>
        </p:nvSpPr>
        <p:spPr>
          <a:xfrm>
            <a:off x="814274" y="392575"/>
            <a:ext cx="6281985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800">
                <a:latin typeface="Arial" panose="020B0604020202020204" pitchFamily="34" charset="0"/>
                <a:cs typeface="Arial" panose="020B0604020202020204" pitchFamily="34" charset="0"/>
              </a:rPr>
              <a:t>OUR PROPOSED TIMELINE</a:t>
            </a:r>
            <a:endParaRPr sz="1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9" name="Shape 419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Arial" panose="020B0604020202020204" pitchFamily="34" charset="0"/>
                <a:cs typeface="Arial" panose="020B0604020202020204" pitchFamily="34" charset="0"/>
              </a:rPr>
              <a:t>10</a:t>
            </a:fld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Shape 237">
            <a:extLst>
              <a:ext uri="{FF2B5EF4-FFF2-40B4-BE49-F238E27FC236}">
                <a16:creationId xmlns:a16="http://schemas.microsoft.com/office/drawing/2014/main" id="{3098B932-B2B3-8646-8259-0BFF46549B38}"/>
              </a:ext>
            </a:extLst>
          </p:cNvPr>
          <p:cNvSpPr txBox="1">
            <a:spLocks/>
          </p:cNvSpPr>
          <p:nvPr/>
        </p:nvSpPr>
        <p:spPr>
          <a:xfrm>
            <a:off x="129194" y="1425327"/>
            <a:ext cx="8795865" cy="352677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381000">
              <a:lnSpc>
                <a:spcPct val="150000"/>
              </a:lnSpc>
              <a:spcBef>
                <a:spcPts val="1000"/>
              </a:spcBef>
              <a:buClr>
                <a:srgbClr val="FF9801"/>
              </a:buClr>
              <a:buSzPct val="150000"/>
              <a:buFont typeface="Arial"/>
              <a:buChar char="▰"/>
            </a:pPr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Create a simple image classifier using Deep Neural Networks</a:t>
            </a:r>
          </a:p>
          <a:p>
            <a:pPr marL="457200" indent="-381000">
              <a:lnSpc>
                <a:spcPct val="150000"/>
              </a:lnSpc>
              <a:spcBef>
                <a:spcPts val="1000"/>
              </a:spcBef>
              <a:buClr>
                <a:srgbClr val="FF9801"/>
              </a:buClr>
              <a:buSzPct val="150000"/>
              <a:buFont typeface="Arial"/>
              <a:buChar char="▰"/>
            </a:pPr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Test on Control set with random noise perturbations added     </a:t>
            </a:r>
          </a:p>
          <a:p>
            <a:pPr marL="76200">
              <a:spcBef>
                <a:spcPts val="600"/>
              </a:spcBef>
              <a:buClr>
                <a:srgbClr val="FF9801"/>
              </a:buClr>
              <a:buSzPct val="150000"/>
            </a:pPr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	- Not for Fast Gradient Sign Method </a:t>
            </a:r>
          </a:p>
          <a:p>
            <a:pPr marL="76200">
              <a:spcBef>
                <a:spcPts val="600"/>
              </a:spcBef>
              <a:buClr>
                <a:srgbClr val="FF9801"/>
              </a:buClr>
              <a:buSzPct val="150000"/>
            </a:pPr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	- Ensure that it still performs well</a:t>
            </a:r>
          </a:p>
          <a:p>
            <a:pPr marL="457200" indent="-381000">
              <a:lnSpc>
                <a:spcPct val="150000"/>
              </a:lnSpc>
              <a:spcBef>
                <a:spcPts val="1000"/>
              </a:spcBef>
              <a:buClr>
                <a:srgbClr val="FF9801"/>
              </a:buClr>
              <a:buSzPct val="150000"/>
              <a:buFont typeface="Arial"/>
              <a:buChar char="▰"/>
            </a:pPr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Use Fast Gradient Sign Method to create targeted adversarial attacks on known models</a:t>
            </a:r>
          </a:p>
          <a:p>
            <a:pPr marL="457200" indent="-381000">
              <a:lnSpc>
                <a:spcPct val="150000"/>
              </a:lnSpc>
              <a:spcBef>
                <a:spcPts val="1000"/>
              </a:spcBef>
              <a:buClr>
                <a:srgbClr val="FF9801"/>
              </a:buClr>
              <a:buSzPct val="150000"/>
              <a:buFont typeface="Arial"/>
              <a:buChar char="▰"/>
            </a:pPr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Use transfer learning to infer Input to Output mapping to create targeted adversarial attacks on unknown (3</a:t>
            </a:r>
            <a:r>
              <a:rPr lang="en-CA" baseline="30000" dirty="0">
                <a:latin typeface="Arial" panose="020B0604020202020204" pitchFamily="34" charset="0"/>
                <a:cs typeface="Arial" panose="020B0604020202020204" pitchFamily="34" charset="0"/>
              </a:rPr>
              <a:t>rd</a:t>
            </a:r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 party) models</a:t>
            </a:r>
          </a:p>
          <a:p>
            <a:pPr marL="457200" indent="-381000">
              <a:lnSpc>
                <a:spcPct val="150000"/>
              </a:lnSpc>
              <a:spcBef>
                <a:spcPts val="1000"/>
              </a:spcBef>
              <a:buClr>
                <a:srgbClr val="FF9801"/>
              </a:buClr>
              <a:buSzPct val="150000"/>
              <a:buFont typeface="Arial"/>
              <a:buChar char="▰"/>
            </a:pPr>
            <a:endParaRPr lang="en-CA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0" name="Shape 744">
            <a:extLst>
              <a:ext uri="{FF2B5EF4-FFF2-40B4-BE49-F238E27FC236}">
                <a16:creationId xmlns:a16="http://schemas.microsoft.com/office/drawing/2014/main" id="{83D2DE8E-9DE7-1D45-8C6F-50BC128BA5F3}"/>
              </a:ext>
            </a:extLst>
          </p:cNvPr>
          <p:cNvGrpSpPr/>
          <p:nvPr/>
        </p:nvGrpSpPr>
        <p:grpSpPr>
          <a:xfrm>
            <a:off x="243071" y="634297"/>
            <a:ext cx="318264" cy="282756"/>
            <a:chOff x="5292575" y="3681900"/>
            <a:chExt cx="420150" cy="373275"/>
          </a:xfrm>
        </p:grpSpPr>
        <p:sp>
          <p:nvSpPr>
            <p:cNvPr id="11" name="Shape 745">
              <a:extLst>
                <a:ext uri="{FF2B5EF4-FFF2-40B4-BE49-F238E27FC236}">
                  <a16:creationId xmlns:a16="http://schemas.microsoft.com/office/drawing/2014/main" id="{52B44E9B-4493-0A44-B9A4-A7B065E22B0C}"/>
                </a:ext>
              </a:extLst>
            </p:cNvPr>
            <p:cNvSpPr/>
            <p:nvPr/>
          </p:nvSpPr>
          <p:spPr>
            <a:xfrm>
              <a:off x="5292575" y="3706875"/>
              <a:ext cx="420150" cy="266700"/>
            </a:xfrm>
            <a:custGeom>
              <a:avLst/>
              <a:gdLst/>
              <a:ahLst/>
              <a:cxnLst/>
              <a:rect l="0" t="0" r="0" b="0"/>
              <a:pathLst>
                <a:path w="16806" h="10668" fill="none" extrusionOk="0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Shape 746">
              <a:extLst>
                <a:ext uri="{FF2B5EF4-FFF2-40B4-BE49-F238E27FC236}">
                  <a16:creationId xmlns:a16="http://schemas.microsoft.com/office/drawing/2014/main" id="{FC5814C0-AE14-3C41-AA05-D24CBBCC278C}"/>
                </a:ext>
              </a:extLst>
            </p:cNvPr>
            <p:cNvSpPr/>
            <p:nvPr/>
          </p:nvSpPr>
          <p:spPr>
            <a:xfrm>
              <a:off x="5490475" y="3681900"/>
              <a:ext cx="24375" cy="25000"/>
            </a:xfrm>
            <a:custGeom>
              <a:avLst/>
              <a:gdLst/>
              <a:ahLst/>
              <a:cxnLst/>
              <a:rect l="0" t="0" r="0" b="0"/>
              <a:pathLst>
                <a:path w="975" h="1000" fill="none" extrusionOk="0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Shape 747">
              <a:extLst>
                <a:ext uri="{FF2B5EF4-FFF2-40B4-BE49-F238E27FC236}">
                  <a16:creationId xmlns:a16="http://schemas.microsoft.com/office/drawing/2014/main" id="{C4335272-17F7-EF47-A0C1-3CFED6C54A58}"/>
                </a:ext>
              </a:extLst>
            </p:cNvPr>
            <p:cNvSpPr/>
            <p:nvPr/>
          </p:nvSpPr>
          <p:spPr>
            <a:xfrm>
              <a:off x="5358350" y="3973550"/>
              <a:ext cx="60900" cy="81625"/>
            </a:xfrm>
            <a:custGeom>
              <a:avLst/>
              <a:gdLst/>
              <a:ahLst/>
              <a:cxnLst/>
              <a:rect l="0" t="0" r="0" b="0"/>
              <a:pathLst>
                <a:path w="2436" h="3265" fill="none" extrusionOk="0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Shape 748">
              <a:extLst>
                <a:ext uri="{FF2B5EF4-FFF2-40B4-BE49-F238E27FC236}">
                  <a16:creationId xmlns:a16="http://schemas.microsoft.com/office/drawing/2014/main" id="{85716D3F-44D7-8647-9ADC-A43D64A309CF}"/>
                </a:ext>
              </a:extLst>
            </p:cNvPr>
            <p:cNvSpPr/>
            <p:nvPr/>
          </p:nvSpPr>
          <p:spPr>
            <a:xfrm>
              <a:off x="5586050" y="3973550"/>
              <a:ext cx="60925" cy="81625"/>
            </a:xfrm>
            <a:custGeom>
              <a:avLst/>
              <a:gdLst/>
              <a:ahLst/>
              <a:cxnLst/>
              <a:rect l="0" t="0" r="0" b="0"/>
              <a:pathLst>
                <a:path w="2437" h="3265" fill="none" extrusionOk="0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Shape 749">
              <a:extLst>
                <a:ext uri="{FF2B5EF4-FFF2-40B4-BE49-F238E27FC236}">
                  <a16:creationId xmlns:a16="http://schemas.microsoft.com/office/drawing/2014/main" id="{968B8FA1-2D23-B244-81C6-BC0E14CAA6C5}"/>
                </a:ext>
              </a:extLst>
            </p:cNvPr>
            <p:cNvSpPr/>
            <p:nvPr/>
          </p:nvSpPr>
          <p:spPr>
            <a:xfrm>
              <a:off x="5316925" y="3731225"/>
              <a:ext cx="371450" cy="218000"/>
            </a:xfrm>
            <a:custGeom>
              <a:avLst/>
              <a:gdLst/>
              <a:ahLst/>
              <a:cxnLst/>
              <a:rect l="0" t="0" r="0" b="0"/>
              <a:pathLst>
                <a:path w="14858" h="8720" fill="none" extrusionOk="0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Shape 750">
              <a:extLst>
                <a:ext uri="{FF2B5EF4-FFF2-40B4-BE49-F238E27FC236}">
                  <a16:creationId xmlns:a16="http://schemas.microsoft.com/office/drawing/2014/main" id="{9327D0A2-36DD-1444-93FB-3C90741C54E7}"/>
                </a:ext>
              </a:extLst>
            </p:cNvPr>
            <p:cNvSpPr/>
            <p:nvPr/>
          </p:nvSpPr>
          <p:spPr>
            <a:xfrm>
              <a:off x="5380250" y="3784800"/>
              <a:ext cx="230200" cy="115725"/>
            </a:xfrm>
            <a:custGeom>
              <a:avLst/>
              <a:gdLst/>
              <a:ahLst/>
              <a:cxnLst/>
              <a:rect l="0" t="0" r="0" b="0"/>
              <a:pathLst>
                <a:path w="9208" h="4629" fill="none" extrusionOk="0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Shape 751">
              <a:extLst>
                <a:ext uri="{FF2B5EF4-FFF2-40B4-BE49-F238E27FC236}">
                  <a16:creationId xmlns:a16="http://schemas.microsoft.com/office/drawing/2014/main" id="{242F24F2-F03A-4942-969B-1BC7DF7A0A80}"/>
                </a:ext>
              </a:extLst>
            </p:cNvPr>
            <p:cNvSpPr/>
            <p:nvPr/>
          </p:nvSpPr>
          <p:spPr>
            <a:xfrm>
              <a:off x="5547700" y="3779925"/>
              <a:ext cx="68825" cy="68825"/>
            </a:xfrm>
            <a:custGeom>
              <a:avLst/>
              <a:gdLst/>
              <a:ahLst/>
              <a:cxnLst/>
              <a:rect l="0" t="0" r="0" b="0"/>
              <a:pathLst>
                <a:path w="2753" h="2753" fill="none" extrusionOk="0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06783112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81046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>
                <a:latin typeface="Arial" panose="020B0604020202020204" pitchFamily="34" charset="0"/>
                <a:cs typeface="Arial" panose="020B0604020202020204" pitchFamily="34" charset="0"/>
              </a:rPr>
              <a:t>QUICK</a:t>
            </a:r>
            <a:r>
              <a:rPr lang="en-CA"/>
              <a:t> TEST ON IMAGE CLASSIFICATION</a:t>
            </a:r>
            <a:endParaRPr/>
          </a:p>
        </p:txBody>
      </p:sp>
      <p:sp>
        <p:nvSpPr>
          <p:cNvPr id="191" name="Shape 191"/>
          <p:cNvSpPr txBox="1">
            <a:spLocks noGrp="1"/>
          </p:cNvSpPr>
          <p:nvPr>
            <p:ph type="body" idx="2"/>
          </p:nvPr>
        </p:nvSpPr>
        <p:spPr>
          <a:xfrm>
            <a:off x="356546" y="3878754"/>
            <a:ext cx="5168400" cy="126474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rgbClr val="FF9801"/>
              </a:buClr>
              <a:buSzPct val="150000"/>
            </a:pPr>
            <a:r>
              <a:rPr lang="en-US" sz="1400">
                <a:latin typeface="Arial" panose="020B0604020202020204" pitchFamily="34" charset="0"/>
                <a:cs typeface="Arial" panose="020B0604020202020204" pitchFamily="34" charset="0"/>
              </a:rPr>
              <a:t>What are the differences between these two images?</a:t>
            </a:r>
          </a:p>
          <a:p>
            <a:pPr>
              <a:buClr>
                <a:srgbClr val="FF9801"/>
              </a:buClr>
              <a:buSzPct val="150000"/>
            </a:pPr>
            <a:r>
              <a:rPr lang="en-US" sz="1400">
                <a:latin typeface="Arial" panose="020B0604020202020204" pitchFamily="34" charset="0"/>
                <a:cs typeface="Arial" panose="020B0604020202020204" pitchFamily="34" charset="0"/>
              </a:rPr>
              <a:t>What would you classify both these images as? </a:t>
            </a:r>
          </a:p>
          <a:p>
            <a:pPr>
              <a:buClr>
                <a:srgbClr val="FF9801"/>
              </a:buClr>
              <a:buSzPct val="150000"/>
            </a:pPr>
            <a:r>
              <a:rPr lang="en-US" sz="1400">
                <a:latin typeface="Arial" panose="020B0604020202020204" pitchFamily="34" charset="0"/>
                <a:cs typeface="Arial" panose="020B0604020202020204" pitchFamily="34" charset="0"/>
              </a:rPr>
              <a:t>How confident are you in your classification? </a:t>
            </a:r>
          </a:p>
          <a:p>
            <a:pPr marL="0" indent="0">
              <a:buClr>
                <a:srgbClr val="FF9801"/>
              </a:buClr>
              <a:buSzPct val="150000"/>
              <a:buNone/>
            </a:pPr>
            <a:endParaRPr lang="en-U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2" name="Shape 19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pic>
        <p:nvPicPr>
          <p:cNvPr id="29" name="Picture 6" descr="A panda bear&#10;&#10;Description generated with very high confidence">
            <a:extLst>
              <a:ext uri="{FF2B5EF4-FFF2-40B4-BE49-F238E27FC236}">
                <a16:creationId xmlns:a16="http://schemas.microsoft.com/office/drawing/2014/main" id="{44D03D08-3F34-A046-B6ED-F577660244B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494" r="2" b="39727"/>
          <a:stretch/>
        </p:blipFill>
        <p:spPr>
          <a:xfrm>
            <a:off x="4945357" y="1562187"/>
            <a:ext cx="3841747" cy="2160000"/>
          </a:xfrm>
          <a:prstGeom prst="rect">
            <a:avLst/>
          </a:prstGeom>
          <a:ln w="19050" cap="sq">
            <a:solidFill>
              <a:srgbClr val="3F5378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0" name="Picture 4" descr="A panda bear&#10;&#10;Description generated with very high confidence">
            <a:extLst>
              <a:ext uri="{FF2B5EF4-FFF2-40B4-BE49-F238E27FC236}">
                <a16:creationId xmlns:a16="http://schemas.microsoft.com/office/drawing/2014/main" id="{59089C37-9234-AF45-A83D-07F3D86598F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371" r="1" b="41900"/>
          <a:stretch/>
        </p:blipFill>
        <p:spPr>
          <a:xfrm>
            <a:off x="356546" y="1562187"/>
            <a:ext cx="3845306" cy="2160000"/>
          </a:xfrm>
          <a:prstGeom prst="rect">
            <a:avLst/>
          </a:prstGeom>
          <a:ln w="19050" cap="sq">
            <a:solidFill>
              <a:srgbClr val="3F5378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42" name="Shape 910">
            <a:extLst>
              <a:ext uri="{FF2B5EF4-FFF2-40B4-BE49-F238E27FC236}">
                <a16:creationId xmlns:a16="http://schemas.microsoft.com/office/drawing/2014/main" id="{DD35B1ED-2BC1-C948-B012-FDCA336DA2CF}"/>
              </a:ext>
            </a:extLst>
          </p:cNvPr>
          <p:cNvGrpSpPr/>
          <p:nvPr/>
        </p:nvGrpSpPr>
        <p:grpSpPr>
          <a:xfrm>
            <a:off x="223245" y="676035"/>
            <a:ext cx="327486" cy="199279"/>
            <a:chOff x="3269900" y="3064500"/>
            <a:chExt cx="432325" cy="263075"/>
          </a:xfrm>
        </p:grpSpPr>
        <p:sp>
          <p:nvSpPr>
            <p:cNvPr id="43" name="Shape 911">
              <a:extLst>
                <a:ext uri="{FF2B5EF4-FFF2-40B4-BE49-F238E27FC236}">
                  <a16:creationId xmlns:a16="http://schemas.microsoft.com/office/drawing/2014/main" id="{E251D2A6-D110-F641-82FD-551AB625F2AF}"/>
                </a:ext>
              </a:extLst>
            </p:cNvPr>
            <p:cNvSpPr/>
            <p:nvPr/>
          </p:nvSpPr>
          <p:spPr>
            <a:xfrm>
              <a:off x="3269900" y="3064500"/>
              <a:ext cx="432325" cy="263075"/>
            </a:xfrm>
            <a:custGeom>
              <a:avLst/>
              <a:gdLst/>
              <a:ahLst/>
              <a:cxnLst/>
              <a:rect l="0" t="0" r="0" b="0"/>
              <a:pathLst>
                <a:path w="17293" h="10523" fill="none" extrusionOk="0">
                  <a:moveTo>
                    <a:pt x="14711" y="7916"/>
                  </a:moveTo>
                  <a:lnTo>
                    <a:pt x="14711" y="7916"/>
                  </a:lnTo>
                  <a:lnTo>
                    <a:pt x="14151" y="8379"/>
                  </a:lnTo>
                  <a:lnTo>
                    <a:pt x="13493" y="8842"/>
                  </a:lnTo>
                  <a:lnTo>
                    <a:pt x="12811" y="9280"/>
                  </a:lnTo>
                  <a:lnTo>
                    <a:pt x="12446" y="9475"/>
                  </a:lnTo>
                  <a:lnTo>
                    <a:pt x="12056" y="9670"/>
                  </a:lnTo>
                  <a:lnTo>
                    <a:pt x="11667" y="9840"/>
                  </a:lnTo>
                  <a:lnTo>
                    <a:pt x="11253" y="10011"/>
                  </a:lnTo>
                  <a:lnTo>
                    <a:pt x="10839" y="10157"/>
                  </a:lnTo>
                  <a:lnTo>
                    <a:pt x="10425" y="10278"/>
                  </a:lnTo>
                  <a:lnTo>
                    <a:pt x="9986" y="10376"/>
                  </a:lnTo>
                  <a:lnTo>
                    <a:pt x="9548" y="10449"/>
                  </a:lnTo>
                  <a:lnTo>
                    <a:pt x="9109" y="10498"/>
                  </a:lnTo>
                  <a:lnTo>
                    <a:pt x="8647" y="10522"/>
                  </a:lnTo>
                  <a:lnTo>
                    <a:pt x="8647" y="10522"/>
                  </a:lnTo>
                  <a:lnTo>
                    <a:pt x="8233" y="10522"/>
                  </a:lnTo>
                  <a:lnTo>
                    <a:pt x="7843" y="10473"/>
                  </a:lnTo>
                  <a:lnTo>
                    <a:pt x="7453" y="10425"/>
                  </a:lnTo>
                  <a:lnTo>
                    <a:pt x="7064" y="10327"/>
                  </a:lnTo>
                  <a:lnTo>
                    <a:pt x="6674" y="10230"/>
                  </a:lnTo>
                  <a:lnTo>
                    <a:pt x="6284" y="10108"/>
                  </a:lnTo>
                  <a:lnTo>
                    <a:pt x="5919" y="9986"/>
                  </a:lnTo>
                  <a:lnTo>
                    <a:pt x="5554" y="9840"/>
                  </a:lnTo>
                  <a:lnTo>
                    <a:pt x="5213" y="9670"/>
                  </a:lnTo>
                  <a:lnTo>
                    <a:pt x="4847" y="9499"/>
                  </a:lnTo>
                  <a:lnTo>
                    <a:pt x="4190" y="9109"/>
                  </a:lnTo>
                  <a:lnTo>
                    <a:pt x="3557" y="8695"/>
                  </a:lnTo>
                  <a:lnTo>
                    <a:pt x="2972" y="8233"/>
                  </a:lnTo>
                  <a:lnTo>
                    <a:pt x="2412" y="7794"/>
                  </a:lnTo>
                  <a:lnTo>
                    <a:pt x="1900" y="7332"/>
                  </a:lnTo>
                  <a:lnTo>
                    <a:pt x="1438" y="6893"/>
                  </a:lnTo>
                  <a:lnTo>
                    <a:pt x="1048" y="6479"/>
                  </a:lnTo>
                  <a:lnTo>
                    <a:pt x="390" y="5748"/>
                  </a:lnTo>
                  <a:lnTo>
                    <a:pt x="1" y="5261"/>
                  </a:lnTo>
                  <a:lnTo>
                    <a:pt x="1" y="5261"/>
                  </a:lnTo>
                  <a:lnTo>
                    <a:pt x="390" y="4774"/>
                  </a:lnTo>
                  <a:lnTo>
                    <a:pt x="1048" y="4044"/>
                  </a:lnTo>
                  <a:lnTo>
                    <a:pt x="1438" y="3630"/>
                  </a:lnTo>
                  <a:lnTo>
                    <a:pt x="1900" y="3191"/>
                  </a:lnTo>
                  <a:lnTo>
                    <a:pt x="2412" y="2728"/>
                  </a:lnTo>
                  <a:lnTo>
                    <a:pt x="2972" y="2290"/>
                  </a:lnTo>
                  <a:lnTo>
                    <a:pt x="3557" y="1852"/>
                  </a:lnTo>
                  <a:lnTo>
                    <a:pt x="4190" y="1413"/>
                  </a:lnTo>
                  <a:lnTo>
                    <a:pt x="4847" y="1024"/>
                  </a:lnTo>
                  <a:lnTo>
                    <a:pt x="5213" y="853"/>
                  </a:lnTo>
                  <a:lnTo>
                    <a:pt x="5554" y="683"/>
                  </a:lnTo>
                  <a:lnTo>
                    <a:pt x="5919" y="536"/>
                  </a:lnTo>
                  <a:lnTo>
                    <a:pt x="6284" y="415"/>
                  </a:lnTo>
                  <a:lnTo>
                    <a:pt x="6674" y="293"/>
                  </a:lnTo>
                  <a:lnTo>
                    <a:pt x="7064" y="196"/>
                  </a:lnTo>
                  <a:lnTo>
                    <a:pt x="7453" y="98"/>
                  </a:lnTo>
                  <a:lnTo>
                    <a:pt x="7843" y="49"/>
                  </a:lnTo>
                  <a:lnTo>
                    <a:pt x="8233" y="1"/>
                  </a:lnTo>
                  <a:lnTo>
                    <a:pt x="8647" y="1"/>
                  </a:lnTo>
                  <a:lnTo>
                    <a:pt x="8647" y="1"/>
                  </a:lnTo>
                  <a:lnTo>
                    <a:pt x="9109" y="25"/>
                  </a:lnTo>
                  <a:lnTo>
                    <a:pt x="9548" y="74"/>
                  </a:lnTo>
                  <a:lnTo>
                    <a:pt x="9986" y="147"/>
                  </a:lnTo>
                  <a:lnTo>
                    <a:pt x="10425" y="244"/>
                  </a:lnTo>
                  <a:lnTo>
                    <a:pt x="10839" y="366"/>
                  </a:lnTo>
                  <a:lnTo>
                    <a:pt x="11253" y="512"/>
                  </a:lnTo>
                  <a:lnTo>
                    <a:pt x="11667" y="683"/>
                  </a:lnTo>
                  <a:lnTo>
                    <a:pt x="12056" y="853"/>
                  </a:lnTo>
                  <a:lnTo>
                    <a:pt x="12446" y="1048"/>
                  </a:lnTo>
                  <a:lnTo>
                    <a:pt x="12811" y="1243"/>
                  </a:lnTo>
                  <a:lnTo>
                    <a:pt x="13493" y="1681"/>
                  </a:lnTo>
                  <a:lnTo>
                    <a:pt x="14151" y="2144"/>
                  </a:lnTo>
                  <a:lnTo>
                    <a:pt x="14711" y="2607"/>
                  </a:lnTo>
                  <a:lnTo>
                    <a:pt x="14711" y="2607"/>
                  </a:lnTo>
                  <a:lnTo>
                    <a:pt x="15198" y="3021"/>
                  </a:lnTo>
                  <a:lnTo>
                    <a:pt x="15637" y="3435"/>
                  </a:lnTo>
                  <a:lnTo>
                    <a:pt x="16026" y="3824"/>
                  </a:lnTo>
                  <a:lnTo>
                    <a:pt x="16367" y="4190"/>
                  </a:lnTo>
                  <a:lnTo>
                    <a:pt x="16927" y="4823"/>
                  </a:lnTo>
                  <a:lnTo>
                    <a:pt x="17293" y="5261"/>
                  </a:lnTo>
                  <a:lnTo>
                    <a:pt x="17293" y="5261"/>
                  </a:lnTo>
                  <a:lnTo>
                    <a:pt x="16927" y="5700"/>
                  </a:lnTo>
                  <a:lnTo>
                    <a:pt x="16367" y="6333"/>
                  </a:lnTo>
                  <a:lnTo>
                    <a:pt x="16026" y="6698"/>
                  </a:lnTo>
                  <a:lnTo>
                    <a:pt x="15637" y="7088"/>
                  </a:lnTo>
                  <a:lnTo>
                    <a:pt x="15198" y="7502"/>
                  </a:lnTo>
                  <a:lnTo>
                    <a:pt x="14711" y="7916"/>
                  </a:lnTo>
                  <a:lnTo>
                    <a:pt x="14711" y="7916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Shape 912">
              <a:extLst>
                <a:ext uri="{FF2B5EF4-FFF2-40B4-BE49-F238E27FC236}">
                  <a16:creationId xmlns:a16="http://schemas.microsoft.com/office/drawing/2014/main" id="{F016794F-C967-0A4C-9501-045153472522}"/>
                </a:ext>
              </a:extLst>
            </p:cNvPr>
            <p:cNvSpPr/>
            <p:nvPr/>
          </p:nvSpPr>
          <p:spPr>
            <a:xfrm>
              <a:off x="3445875" y="3155825"/>
              <a:ext cx="80400" cy="80400"/>
            </a:xfrm>
            <a:custGeom>
              <a:avLst/>
              <a:gdLst/>
              <a:ahLst/>
              <a:cxnLst/>
              <a:rect l="0" t="0" r="0" b="0"/>
              <a:pathLst>
                <a:path w="3216" h="3216" fill="none" extrusionOk="0">
                  <a:moveTo>
                    <a:pt x="0" y="1608"/>
                  </a:moveTo>
                  <a:lnTo>
                    <a:pt x="0" y="1608"/>
                  </a:lnTo>
                  <a:lnTo>
                    <a:pt x="25" y="1438"/>
                  </a:lnTo>
                  <a:lnTo>
                    <a:pt x="49" y="1292"/>
                  </a:lnTo>
                  <a:lnTo>
                    <a:pt x="73" y="1121"/>
                  </a:lnTo>
                  <a:lnTo>
                    <a:pt x="146" y="975"/>
                  </a:lnTo>
                  <a:lnTo>
                    <a:pt x="195" y="853"/>
                  </a:lnTo>
                  <a:lnTo>
                    <a:pt x="293" y="707"/>
                  </a:lnTo>
                  <a:lnTo>
                    <a:pt x="366" y="585"/>
                  </a:lnTo>
                  <a:lnTo>
                    <a:pt x="487" y="488"/>
                  </a:lnTo>
                  <a:lnTo>
                    <a:pt x="585" y="366"/>
                  </a:lnTo>
                  <a:lnTo>
                    <a:pt x="707" y="293"/>
                  </a:lnTo>
                  <a:lnTo>
                    <a:pt x="853" y="196"/>
                  </a:lnTo>
                  <a:lnTo>
                    <a:pt x="974" y="147"/>
                  </a:lnTo>
                  <a:lnTo>
                    <a:pt x="1121" y="74"/>
                  </a:lnTo>
                  <a:lnTo>
                    <a:pt x="1291" y="50"/>
                  </a:lnTo>
                  <a:lnTo>
                    <a:pt x="1437" y="25"/>
                  </a:lnTo>
                  <a:lnTo>
                    <a:pt x="1608" y="1"/>
                  </a:lnTo>
                  <a:lnTo>
                    <a:pt x="1608" y="1"/>
                  </a:lnTo>
                  <a:lnTo>
                    <a:pt x="1778" y="25"/>
                  </a:lnTo>
                  <a:lnTo>
                    <a:pt x="1924" y="50"/>
                  </a:lnTo>
                  <a:lnTo>
                    <a:pt x="2095" y="74"/>
                  </a:lnTo>
                  <a:lnTo>
                    <a:pt x="2241" y="147"/>
                  </a:lnTo>
                  <a:lnTo>
                    <a:pt x="2363" y="196"/>
                  </a:lnTo>
                  <a:lnTo>
                    <a:pt x="2509" y="293"/>
                  </a:lnTo>
                  <a:lnTo>
                    <a:pt x="2631" y="366"/>
                  </a:lnTo>
                  <a:lnTo>
                    <a:pt x="2728" y="488"/>
                  </a:lnTo>
                  <a:lnTo>
                    <a:pt x="2850" y="585"/>
                  </a:lnTo>
                  <a:lnTo>
                    <a:pt x="2923" y="707"/>
                  </a:lnTo>
                  <a:lnTo>
                    <a:pt x="3020" y="853"/>
                  </a:lnTo>
                  <a:lnTo>
                    <a:pt x="3069" y="975"/>
                  </a:lnTo>
                  <a:lnTo>
                    <a:pt x="3142" y="1121"/>
                  </a:lnTo>
                  <a:lnTo>
                    <a:pt x="3166" y="1292"/>
                  </a:lnTo>
                  <a:lnTo>
                    <a:pt x="3191" y="1438"/>
                  </a:lnTo>
                  <a:lnTo>
                    <a:pt x="3215" y="1608"/>
                  </a:lnTo>
                  <a:lnTo>
                    <a:pt x="3215" y="1608"/>
                  </a:lnTo>
                  <a:lnTo>
                    <a:pt x="3191" y="1779"/>
                  </a:lnTo>
                  <a:lnTo>
                    <a:pt x="3166" y="1925"/>
                  </a:lnTo>
                  <a:lnTo>
                    <a:pt x="3142" y="2095"/>
                  </a:lnTo>
                  <a:lnTo>
                    <a:pt x="3069" y="2242"/>
                  </a:lnTo>
                  <a:lnTo>
                    <a:pt x="3020" y="2363"/>
                  </a:lnTo>
                  <a:lnTo>
                    <a:pt x="2923" y="2509"/>
                  </a:lnTo>
                  <a:lnTo>
                    <a:pt x="2850" y="2631"/>
                  </a:lnTo>
                  <a:lnTo>
                    <a:pt x="2728" y="2729"/>
                  </a:lnTo>
                  <a:lnTo>
                    <a:pt x="2631" y="2850"/>
                  </a:lnTo>
                  <a:lnTo>
                    <a:pt x="2509" y="2924"/>
                  </a:lnTo>
                  <a:lnTo>
                    <a:pt x="2363" y="3021"/>
                  </a:lnTo>
                  <a:lnTo>
                    <a:pt x="2241" y="3070"/>
                  </a:lnTo>
                  <a:lnTo>
                    <a:pt x="2095" y="3143"/>
                  </a:lnTo>
                  <a:lnTo>
                    <a:pt x="1924" y="3167"/>
                  </a:lnTo>
                  <a:lnTo>
                    <a:pt x="1778" y="3191"/>
                  </a:lnTo>
                  <a:lnTo>
                    <a:pt x="1608" y="3216"/>
                  </a:lnTo>
                  <a:lnTo>
                    <a:pt x="1608" y="3216"/>
                  </a:lnTo>
                  <a:lnTo>
                    <a:pt x="1437" y="3191"/>
                  </a:lnTo>
                  <a:lnTo>
                    <a:pt x="1291" y="3167"/>
                  </a:lnTo>
                  <a:lnTo>
                    <a:pt x="1121" y="3143"/>
                  </a:lnTo>
                  <a:lnTo>
                    <a:pt x="974" y="3070"/>
                  </a:lnTo>
                  <a:lnTo>
                    <a:pt x="853" y="3021"/>
                  </a:lnTo>
                  <a:lnTo>
                    <a:pt x="707" y="2924"/>
                  </a:lnTo>
                  <a:lnTo>
                    <a:pt x="585" y="2850"/>
                  </a:lnTo>
                  <a:lnTo>
                    <a:pt x="487" y="2729"/>
                  </a:lnTo>
                  <a:lnTo>
                    <a:pt x="366" y="2631"/>
                  </a:lnTo>
                  <a:lnTo>
                    <a:pt x="293" y="2509"/>
                  </a:lnTo>
                  <a:lnTo>
                    <a:pt x="195" y="2363"/>
                  </a:lnTo>
                  <a:lnTo>
                    <a:pt x="146" y="2242"/>
                  </a:lnTo>
                  <a:lnTo>
                    <a:pt x="73" y="2095"/>
                  </a:lnTo>
                  <a:lnTo>
                    <a:pt x="49" y="1925"/>
                  </a:lnTo>
                  <a:lnTo>
                    <a:pt x="25" y="1779"/>
                  </a:lnTo>
                  <a:lnTo>
                    <a:pt x="0" y="1608"/>
                  </a:lnTo>
                  <a:lnTo>
                    <a:pt x="0" y="1608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Shape 913">
              <a:extLst>
                <a:ext uri="{FF2B5EF4-FFF2-40B4-BE49-F238E27FC236}">
                  <a16:creationId xmlns:a16="http://schemas.microsoft.com/office/drawing/2014/main" id="{43601A96-34C4-1D4C-AF99-B039C94460F1}"/>
                </a:ext>
              </a:extLst>
            </p:cNvPr>
            <p:cNvSpPr/>
            <p:nvPr/>
          </p:nvSpPr>
          <p:spPr>
            <a:xfrm>
              <a:off x="3381925" y="3091900"/>
              <a:ext cx="208275" cy="208275"/>
            </a:xfrm>
            <a:custGeom>
              <a:avLst/>
              <a:gdLst/>
              <a:ahLst/>
              <a:cxnLst/>
              <a:rect l="0" t="0" r="0" b="0"/>
              <a:pathLst>
                <a:path w="8331" h="8331" fill="none" extrusionOk="0">
                  <a:moveTo>
                    <a:pt x="1" y="4165"/>
                  </a:moveTo>
                  <a:lnTo>
                    <a:pt x="1" y="4165"/>
                  </a:lnTo>
                  <a:lnTo>
                    <a:pt x="25" y="3751"/>
                  </a:lnTo>
                  <a:lnTo>
                    <a:pt x="74" y="3337"/>
                  </a:lnTo>
                  <a:lnTo>
                    <a:pt x="196" y="2923"/>
                  </a:lnTo>
                  <a:lnTo>
                    <a:pt x="318" y="2534"/>
                  </a:lnTo>
                  <a:lnTo>
                    <a:pt x="512" y="2168"/>
                  </a:lnTo>
                  <a:lnTo>
                    <a:pt x="707" y="1827"/>
                  </a:lnTo>
                  <a:lnTo>
                    <a:pt x="951" y="1511"/>
                  </a:lnTo>
                  <a:lnTo>
                    <a:pt x="1219" y="1218"/>
                  </a:lnTo>
                  <a:lnTo>
                    <a:pt x="1511" y="951"/>
                  </a:lnTo>
                  <a:lnTo>
                    <a:pt x="1828" y="707"/>
                  </a:lnTo>
                  <a:lnTo>
                    <a:pt x="2169" y="512"/>
                  </a:lnTo>
                  <a:lnTo>
                    <a:pt x="2534" y="317"/>
                  </a:lnTo>
                  <a:lnTo>
                    <a:pt x="2924" y="195"/>
                  </a:lnTo>
                  <a:lnTo>
                    <a:pt x="3313" y="74"/>
                  </a:lnTo>
                  <a:lnTo>
                    <a:pt x="3727" y="25"/>
                  </a:lnTo>
                  <a:lnTo>
                    <a:pt x="4166" y="1"/>
                  </a:lnTo>
                  <a:lnTo>
                    <a:pt x="4166" y="1"/>
                  </a:lnTo>
                  <a:lnTo>
                    <a:pt x="4580" y="25"/>
                  </a:lnTo>
                  <a:lnTo>
                    <a:pt x="4994" y="74"/>
                  </a:lnTo>
                  <a:lnTo>
                    <a:pt x="5408" y="195"/>
                  </a:lnTo>
                  <a:lnTo>
                    <a:pt x="5797" y="317"/>
                  </a:lnTo>
                  <a:lnTo>
                    <a:pt x="6163" y="512"/>
                  </a:lnTo>
                  <a:lnTo>
                    <a:pt x="6504" y="707"/>
                  </a:lnTo>
                  <a:lnTo>
                    <a:pt x="6820" y="951"/>
                  </a:lnTo>
                  <a:lnTo>
                    <a:pt x="7113" y="1218"/>
                  </a:lnTo>
                  <a:lnTo>
                    <a:pt x="7381" y="1511"/>
                  </a:lnTo>
                  <a:lnTo>
                    <a:pt x="7624" y="1827"/>
                  </a:lnTo>
                  <a:lnTo>
                    <a:pt x="7819" y="2168"/>
                  </a:lnTo>
                  <a:lnTo>
                    <a:pt x="8014" y="2534"/>
                  </a:lnTo>
                  <a:lnTo>
                    <a:pt x="8136" y="2923"/>
                  </a:lnTo>
                  <a:lnTo>
                    <a:pt x="8257" y="3337"/>
                  </a:lnTo>
                  <a:lnTo>
                    <a:pt x="8306" y="3751"/>
                  </a:lnTo>
                  <a:lnTo>
                    <a:pt x="8330" y="4165"/>
                  </a:lnTo>
                  <a:lnTo>
                    <a:pt x="8330" y="4165"/>
                  </a:lnTo>
                  <a:lnTo>
                    <a:pt x="8306" y="4579"/>
                  </a:lnTo>
                  <a:lnTo>
                    <a:pt x="8257" y="4993"/>
                  </a:lnTo>
                  <a:lnTo>
                    <a:pt x="8136" y="5407"/>
                  </a:lnTo>
                  <a:lnTo>
                    <a:pt x="8014" y="5797"/>
                  </a:lnTo>
                  <a:lnTo>
                    <a:pt x="7819" y="6162"/>
                  </a:lnTo>
                  <a:lnTo>
                    <a:pt x="7624" y="6503"/>
                  </a:lnTo>
                  <a:lnTo>
                    <a:pt x="7381" y="6820"/>
                  </a:lnTo>
                  <a:lnTo>
                    <a:pt x="7113" y="7112"/>
                  </a:lnTo>
                  <a:lnTo>
                    <a:pt x="6820" y="7380"/>
                  </a:lnTo>
                  <a:lnTo>
                    <a:pt x="6504" y="7624"/>
                  </a:lnTo>
                  <a:lnTo>
                    <a:pt x="6163" y="7819"/>
                  </a:lnTo>
                  <a:lnTo>
                    <a:pt x="5797" y="8013"/>
                  </a:lnTo>
                  <a:lnTo>
                    <a:pt x="5408" y="8135"/>
                  </a:lnTo>
                  <a:lnTo>
                    <a:pt x="4994" y="8257"/>
                  </a:lnTo>
                  <a:lnTo>
                    <a:pt x="4580" y="8306"/>
                  </a:lnTo>
                  <a:lnTo>
                    <a:pt x="4166" y="8330"/>
                  </a:lnTo>
                  <a:lnTo>
                    <a:pt x="4166" y="8330"/>
                  </a:lnTo>
                  <a:lnTo>
                    <a:pt x="3727" y="8306"/>
                  </a:lnTo>
                  <a:lnTo>
                    <a:pt x="3313" y="8257"/>
                  </a:lnTo>
                  <a:lnTo>
                    <a:pt x="2924" y="8135"/>
                  </a:lnTo>
                  <a:lnTo>
                    <a:pt x="2534" y="8013"/>
                  </a:lnTo>
                  <a:lnTo>
                    <a:pt x="2169" y="7819"/>
                  </a:lnTo>
                  <a:lnTo>
                    <a:pt x="1828" y="7624"/>
                  </a:lnTo>
                  <a:lnTo>
                    <a:pt x="1511" y="7380"/>
                  </a:lnTo>
                  <a:lnTo>
                    <a:pt x="1219" y="7112"/>
                  </a:lnTo>
                  <a:lnTo>
                    <a:pt x="951" y="6820"/>
                  </a:lnTo>
                  <a:lnTo>
                    <a:pt x="707" y="6503"/>
                  </a:lnTo>
                  <a:lnTo>
                    <a:pt x="512" y="6162"/>
                  </a:lnTo>
                  <a:lnTo>
                    <a:pt x="318" y="5797"/>
                  </a:lnTo>
                  <a:lnTo>
                    <a:pt x="196" y="5407"/>
                  </a:lnTo>
                  <a:lnTo>
                    <a:pt x="74" y="4993"/>
                  </a:lnTo>
                  <a:lnTo>
                    <a:pt x="25" y="4579"/>
                  </a:lnTo>
                  <a:lnTo>
                    <a:pt x="1" y="4165"/>
                  </a:lnTo>
                  <a:lnTo>
                    <a:pt x="1" y="4165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1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1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1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Arial" panose="020B0604020202020204" pitchFamily="34" charset="0"/>
                <a:cs typeface="Arial" panose="020B0604020202020204" pitchFamily="34" charset="0"/>
              </a:rPr>
              <a:t>3</a:t>
            </a:fld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0" name="Shape 389">
            <a:extLst>
              <a:ext uri="{FF2B5EF4-FFF2-40B4-BE49-F238E27FC236}">
                <a16:creationId xmlns:a16="http://schemas.microsoft.com/office/drawing/2014/main" id="{8D9E8683-1B1E-2944-8EB5-26215E6D71DE}"/>
              </a:ext>
            </a:extLst>
          </p:cNvPr>
          <p:cNvGrpSpPr/>
          <p:nvPr/>
        </p:nvGrpSpPr>
        <p:grpSpPr>
          <a:xfrm>
            <a:off x="4932459" y="3375433"/>
            <a:ext cx="3799421" cy="788035"/>
            <a:chOff x="-1535283" y="1287960"/>
            <a:chExt cx="11486579" cy="2067200"/>
          </a:xfrm>
        </p:grpSpPr>
        <p:sp>
          <p:nvSpPr>
            <p:cNvPr id="21" name="Shape 390">
              <a:extLst>
                <a:ext uri="{FF2B5EF4-FFF2-40B4-BE49-F238E27FC236}">
                  <a16:creationId xmlns:a16="http://schemas.microsoft.com/office/drawing/2014/main" id="{35B9853A-4949-774C-A46A-D049797E8962}"/>
                </a:ext>
              </a:extLst>
            </p:cNvPr>
            <p:cNvSpPr/>
            <p:nvPr/>
          </p:nvSpPr>
          <p:spPr>
            <a:xfrm>
              <a:off x="8699476" y="1287960"/>
              <a:ext cx="1243800" cy="414300"/>
            </a:xfrm>
            <a:prstGeom prst="triangle">
              <a:avLst>
                <a:gd name="adj" fmla="val 0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bg1"/>
                </a:solidFill>
                <a:latin typeface="Arial" panose="020B0604020202020204" pitchFamily="34" charset="0"/>
                <a:ea typeface="Arvo"/>
                <a:cs typeface="Arial" panose="020B0604020202020204" pitchFamily="34" charset="0"/>
                <a:sym typeface="Arvo"/>
              </a:endParaRPr>
            </a:p>
          </p:txBody>
        </p:sp>
        <p:sp>
          <p:nvSpPr>
            <p:cNvPr id="22" name="Shape 391">
              <a:extLst>
                <a:ext uri="{FF2B5EF4-FFF2-40B4-BE49-F238E27FC236}">
                  <a16:creationId xmlns:a16="http://schemas.microsoft.com/office/drawing/2014/main" id="{78F9CA7D-9E05-DD46-9504-780E980C09FA}"/>
                </a:ext>
              </a:extLst>
            </p:cNvPr>
            <p:cNvSpPr/>
            <p:nvPr/>
          </p:nvSpPr>
          <p:spPr>
            <a:xfrm flipH="1">
              <a:off x="-308908" y="1697039"/>
              <a:ext cx="9030600" cy="1243799"/>
            </a:xfrm>
            <a:prstGeom prst="rect">
              <a:avLst/>
            </a:prstGeom>
            <a:solidFill>
              <a:srgbClr val="FF9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CA" sz="1200" b="1">
                  <a:solidFill>
                    <a:schemeClr val="bg1"/>
                  </a:solidFill>
                  <a:latin typeface="Arial" panose="020B0604020202020204" pitchFamily="34" charset="0"/>
                  <a:ea typeface="Arvo"/>
                  <a:cs typeface="Arial" panose="020B0604020202020204" pitchFamily="34" charset="0"/>
                  <a:sym typeface="Arvo"/>
                </a:rPr>
                <a:t>GIBBON	       Confidence: 99.3%  </a:t>
              </a:r>
              <a:endParaRPr sz="1200" b="1">
                <a:solidFill>
                  <a:schemeClr val="bg1"/>
                </a:solidFill>
                <a:latin typeface="Arial" panose="020B0604020202020204" pitchFamily="34" charset="0"/>
                <a:ea typeface="Arvo"/>
                <a:cs typeface="Arial" panose="020B0604020202020204" pitchFamily="34" charset="0"/>
                <a:sym typeface="Arvo"/>
              </a:endParaRPr>
            </a:p>
          </p:txBody>
        </p:sp>
        <p:sp>
          <p:nvSpPr>
            <p:cNvPr id="23" name="Shape 392">
              <a:extLst>
                <a:ext uri="{FF2B5EF4-FFF2-40B4-BE49-F238E27FC236}">
                  <a16:creationId xmlns:a16="http://schemas.microsoft.com/office/drawing/2014/main" id="{9D11531E-639B-1F4A-BF5D-8C73DBC4034B}"/>
                </a:ext>
              </a:extLst>
            </p:cNvPr>
            <p:cNvSpPr/>
            <p:nvPr/>
          </p:nvSpPr>
          <p:spPr>
            <a:xfrm rot="10800000" flipH="1">
              <a:off x="8707496" y="1697043"/>
              <a:ext cx="1243800" cy="1243800"/>
            </a:xfrm>
            <a:prstGeom prst="rtTriangle">
              <a:avLst/>
            </a:prstGeom>
            <a:solidFill>
              <a:srgbClr val="FF9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bg1"/>
                </a:solidFill>
                <a:latin typeface="Arial" panose="020B0604020202020204" pitchFamily="34" charset="0"/>
                <a:ea typeface="Arvo"/>
                <a:cs typeface="Arial" panose="020B0604020202020204" pitchFamily="34" charset="0"/>
                <a:sym typeface="Arvo"/>
              </a:endParaRPr>
            </a:p>
          </p:txBody>
        </p:sp>
        <p:sp>
          <p:nvSpPr>
            <p:cNvPr id="24" name="Shape 393">
              <a:extLst>
                <a:ext uri="{FF2B5EF4-FFF2-40B4-BE49-F238E27FC236}">
                  <a16:creationId xmlns:a16="http://schemas.microsoft.com/office/drawing/2014/main" id="{C650E81E-C42B-4345-A0C4-FAB4EE2D0EB9}"/>
                </a:ext>
              </a:extLst>
            </p:cNvPr>
            <p:cNvSpPr/>
            <p:nvPr/>
          </p:nvSpPr>
          <p:spPr>
            <a:xfrm flipH="1">
              <a:off x="-1535283" y="1697043"/>
              <a:ext cx="1243800" cy="1243800"/>
            </a:xfrm>
            <a:prstGeom prst="rtTriangle">
              <a:avLst/>
            </a:prstGeom>
            <a:solidFill>
              <a:srgbClr val="FF9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bg1"/>
                </a:solidFill>
                <a:latin typeface="Arial" panose="020B0604020202020204" pitchFamily="34" charset="0"/>
                <a:ea typeface="Arvo"/>
                <a:cs typeface="Arial" panose="020B0604020202020204" pitchFamily="34" charset="0"/>
                <a:sym typeface="Arvo"/>
              </a:endParaRPr>
            </a:p>
          </p:txBody>
        </p:sp>
        <p:sp>
          <p:nvSpPr>
            <p:cNvPr id="25" name="Shape 394">
              <a:extLst>
                <a:ext uri="{FF2B5EF4-FFF2-40B4-BE49-F238E27FC236}">
                  <a16:creationId xmlns:a16="http://schemas.microsoft.com/office/drawing/2014/main" id="{D2D7192A-298E-954F-9BC3-4D214A3D71BF}"/>
                </a:ext>
              </a:extLst>
            </p:cNvPr>
            <p:cNvSpPr/>
            <p:nvPr/>
          </p:nvSpPr>
          <p:spPr>
            <a:xfrm rot="10800000">
              <a:off x="-1535278" y="2940860"/>
              <a:ext cx="1243800" cy="414300"/>
            </a:xfrm>
            <a:prstGeom prst="triangle">
              <a:avLst>
                <a:gd name="adj" fmla="val 0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bg1"/>
                </a:solidFill>
                <a:latin typeface="Arial" panose="020B0604020202020204" pitchFamily="34" charset="0"/>
                <a:ea typeface="Arvo"/>
                <a:cs typeface="Arial" panose="020B0604020202020204" pitchFamily="34" charset="0"/>
                <a:sym typeface="Arvo"/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98FA3EC9-2FBF-0640-80C9-5432FB16D224}"/>
              </a:ext>
            </a:extLst>
          </p:cNvPr>
          <p:cNvSpPr txBox="1"/>
          <p:nvPr/>
        </p:nvSpPr>
        <p:spPr>
          <a:xfrm>
            <a:off x="479891" y="201179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</a:t>
            </a:r>
            <a:endParaRPr lang="en-US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8" name="Shape 910">
            <a:extLst>
              <a:ext uri="{FF2B5EF4-FFF2-40B4-BE49-F238E27FC236}">
                <a16:creationId xmlns:a16="http://schemas.microsoft.com/office/drawing/2014/main" id="{AF636686-3C19-CC4F-BB0C-77441BF23120}"/>
              </a:ext>
            </a:extLst>
          </p:cNvPr>
          <p:cNvGrpSpPr>
            <a:grpSpLocks noChangeAspect="1"/>
          </p:cNvGrpSpPr>
          <p:nvPr/>
        </p:nvGrpSpPr>
        <p:grpSpPr>
          <a:xfrm>
            <a:off x="160989" y="283067"/>
            <a:ext cx="236643" cy="144000"/>
            <a:chOff x="3269900" y="3064500"/>
            <a:chExt cx="432325" cy="263075"/>
          </a:xfrm>
        </p:grpSpPr>
        <p:sp>
          <p:nvSpPr>
            <p:cNvPr id="29" name="Shape 911">
              <a:extLst>
                <a:ext uri="{FF2B5EF4-FFF2-40B4-BE49-F238E27FC236}">
                  <a16:creationId xmlns:a16="http://schemas.microsoft.com/office/drawing/2014/main" id="{B6C5C0D1-5E21-3244-8456-21248B695C63}"/>
                </a:ext>
              </a:extLst>
            </p:cNvPr>
            <p:cNvSpPr/>
            <p:nvPr/>
          </p:nvSpPr>
          <p:spPr>
            <a:xfrm>
              <a:off x="3269900" y="3064500"/>
              <a:ext cx="432325" cy="263075"/>
            </a:xfrm>
            <a:custGeom>
              <a:avLst/>
              <a:gdLst/>
              <a:ahLst/>
              <a:cxnLst/>
              <a:rect l="0" t="0" r="0" b="0"/>
              <a:pathLst>
                <a:path w="17293" h="10523" fill="none" extrusionOk="0">
                  <a:moveTo>
                    <a:pt x="14711" y="7916"/>
                  </a:moveTo>
                  <a:lnTo>
                    <a:pt x="14711" y="7916"/>
                  </a:lnTo>
                  <a:lnTo>
                    <a:pt x="14151" y="8379"/>
                  </a:lnTo>
                  <a:lnTo>
                    <a:pt x="13493" y="8842"/>
                  </a:lnTo>
                  <a:lnTo>
                    <a:pt x="12811" y="9280"/>
                  </a:lnTo>
                  <a:lnTo>
                    <a:pt x="12446" y="9475"/>
                  </a:lnTo>
                  <a:lnTo>
                    <a:pt x="12056" y="9670"/>
                  </a:lnTo>
                  <a:lnTo>
                    <a:pt x="11667" y="9840"/>
                  </a:lnTo>
                  <a:lnTo>
                    <a:pt x="11253" y="10011"/>
                  </a:lnTo>
                  <a:lnTo>
                    <a:pt x="10839" y="10157"/>
                  </a:lnTo>
                  <a:lnTo>
                    <a:pt x="10425" y="10278"/>
                  </a:lnTo>
                  <a:lnTo>
                    <a:pt x="9986" y="10376"/>
                  </a:lnTo>
                  <a:lnTo>
                    <a:pt x="9548" y="10449"/>
                  </a:lnTo>
                  <a:lnTo>
                    <a:pt x="9109" y="10498"/>
                  </a:lnTo>
                  <a:lnTo>
                    <a:pt x="8647" y="10522"/>
                  </a:lnTo>
                  <a:lnTo>
                    <a:pt x="8647" y="10522"/>
                  </a:lnTo>
                  <a:lnTo>
                    <a:pt x="8233" y="10522"/>
                  </a:lnTo>
                  <a:lnTo>
                    <a:pt x="7843" y="10473"/>
                  </a:lnTo>
                  <a:lnTo>
                    <a:pt x="7453" y="10425"/>
                  </a:lnTo>
                  <a:lnTo>
                    <a:pt x="7064" y="10327"/>
                  </a:lnTo>
                  <a:lnTo>
                    <a:pt x="6674" y="10230"/>
                  </a:lnTo>
                  <a:lnTo>
                    <a:pt x="6284" y="10108"/>
                  </a:lnTo>
                  <a:lnTo>
                    <a:pt x="5919" y="9986"/>
                  </a:lnTo>
                  <a:lnTo>
                    <a:pt x="5554" y="9840"/>
                  </a:lnTo>
                  <a:lnTo>
                    <a:pt x="5213" y="9670"/>
                  </a:lnTo>
                  <a:lnTo>
                    <a:pt x="4847" y="9499"/>
                  </a:lnTo>
                  <a:lnTo>
                    <a:pt x="4190" y="9109"/>
                  </a:lnTo>
                  <a:lnTo>
                    <a:pt x="3557" y="8695"/>
                  </a:lnTo>
                  <a:lnTo>
                    <a:pt x="2972" y="8233"/>
                  </a:lnTo>
                  <a:lnTo>
                    <a:pt x="2412" y="7794"/>
                  </a:lnTo>
                  <a:lnTo>
                    <a:pt x="1900" y="7332"/>
                  </a:lnTo>
                  <a:lnTo>
                    <a:pt x="1438" y="6893"/>
                  </a:lnTo>
                  <a:lnTo>
                    <a:pt x="1048" y="6479"/>
                  </a:lnTo>
                  <a:lnTo>
                    <a:pt x="390" y="5748"/>
                  </a:lnTo>
                  <a:lnTo>
                    <a:pt x="1" y="5261"/>
                  </a:lnTo>
                  <a:lnTo>
                    <a:pt x="1" y="5261"/>
                  </a:lnTo>
                  <a:lnTo>
                    <a:pt x="390" y="4774"/>
                  </a:lnTo>
                  <a:lnTo>
                    <a:pt x="1048" y="4044"/>
                  </a:lnTo>
                  <a:lnTo>
                    <a:pt x="1438" y="3630"/>
                  </a:lnTo>
                  <a:lnTo>
                    <a:pt x="1900" y="3191"/>
                  </a:lnTo>
                  <a:lnTo>
                    <a:pt x="2412" y="2728"/>
                  </a:lnTo>
                  <a:lnTo>
                    <a:pt x="2972" y="2290"/>
                  </a:lnTo>
                  <a:lnTo>
                    <a:pt x="3557" y="1852"/>
                  </a:lnTo>
                  <a:lnTo>
                    <a:pt x="4190" y="1413"/>
                  </a:lnTo>
                  <a:lnTo>
                    <a:pt x="4847" y="1024"/>
                  </a:lnTo>
                  <a:lnTo>
                    <a:pt x="5213" y="853"/>
                  </a:lnTo>
                  <a:lnTo>
                    <a:pt x="5554" y="683"/>
                  </a:lnTo>
                  <a:lnTo>
                    <a:pt x="5919" y="536"/>
                  </a:lnTo>
                  <a:lnTo>
                    <a:pt x="6284" y="415"/>
                  </a:lnTo>
                  <a:lnTo>
                    <a:pt x="6674" y="293"/>
                  </a:lnTo>
                  <a:lnTo>
                    <a:pt x="7064" y="196"/>
                  </a:lnTo>
                  <a:lnTo>
                    <a:pt x="7453" y="98"/>
                  </a:lnTo>
                  <a:lnTo>
                    <a:pt x="7843" y="49"/>
                  </a:lnTo>
                  <a:lnTo>
                    <a:pt x="8233" y="1"/>
                  </a:lnTo>
                  <a:lnTo>
                    <a:pt x="8647" y="1"/>
                  </a:lnTo>
                  <a:lnTo>
                    <a:pt x="8647" y="1"/>
                  </a:lnTo>
                  <a:lnTo>
                    <a:pt x="9109" y="25"/>
                  </a:lnTo>
                  <a:lnTo>
                    <a:pt x="9548" y="74"/>
                  </a:lnTo>
                  <a:lnTo>
                    <a:pt x="9986" y="147"/>
                  </a:lnTo>
                  <a:lnTo>
                    <a:pt x="10425" y="244"/>
                  </a:lnTo>
                  <a:lnTo>
                    <a:pt x="10839" y="366"/>
                  </a:lnTo>
                  <a:lnTo>
                    <a:pt x="11253" y="512"/>
                  </a:lnTo>
                  <a:lnTo>
                    <a:pt x="11667" y="683"/>
                  </a:lnTo>
                  <a:lnTo>
                    <a:pt x="12056" y="853"/>
                  </a:lnTo>
                  <a:lnTo>
                    <a:pt x="12446" y="1048"/>
                  </a:lnTo>
                  <a:lnTo>
                    <a:pt x="12811" y="1243"/>
                  </a:lnTo>
                  <a:lnTo>
                    <a:pt x="13493" y="1681"/>
                  </a:lnTo>
                  <a:lnTo>
                    <a:pt x="14151" y="2144"/>
                  </a:lnTo>
                  <a:lnTo>
                    <a:pt x="14711" y="2607"/>
                  </a:lnTo>
                  <a:lnTo>
                    <a:pt x="14711" y="2607"/>
                  </a:lnTo>
                  <a:lnTo>
                    <a:pt x="15198" y="3021"/>
                  </a:lnTo>
                  <a:lnTo>
                    <a:pt x="15637" y="3435"/>
                  </a:lnTo>
                  <a:lnTo>
                    <a:pt x="16026" y="3824"/>
                  </a:lnTo>
                  <a:lnTo>
                    <a:pt x="16367" y="4190"/>
                  </a:lnTo>
                  <a:lnTo>
                    <a:pt x="16927" y="4823"/>
                  </a:lnTo>
                  <a:lnTo>
                    <a:pt x="17293" y="5261"/>
                  </a:lnTo>
                  <a:lnTo>
                    <a:pt x="17293" y="5261"/>
                  </a:lnTo>
                  <a:lnTo>
                    <a:pt x="16927" y="5700"/>
                  </a:lnTo>
                  <a:lnTo>
                    <a:pt x="16367" y="6333"/>
                  </a:lnTo>
                  <a:lnTo>
                    <a:pt x="16026" y="6698"/>
                  </a:lnTo>
                  <a:lnTo>
                    <a:pt x="15637" y="7088"/>
                  </a:lnTo>
                  <a:lnTo>
                    <a:pt x="15198" y="7502"/>
                  </a:lnTo>
                  <a:lnTo>
                    <a:pt x="14711" y="7916"/>
                  </a:lnTo>
                  <a:lnTo>
                    <a:pt x="14711" y="7916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Shape 912">
              <a:extLst>
                <a:ext uri="{FF2B5EF4-FFF2-40B4-BE49-F238E27FC236}">
                  <a16:creationId xmlns:a16="http://schemas.microsoft.com/office/drawing/2014/main" id="{6BE7B090-B98E-954B-8EB0-B7118924C86E}"/>
                </a:ext>
              </a:extLst>
            </p:cNvPr>
            <p:cNvSpPr/>
            <p:nvPr/>
          </p:nvSpPr>
          <p:spPr>
            <a:xfrm>
              <a:off x="3445875" y="3155825"/>
              <a:ext cx="80400" cy="80400"/>
            </a:xfrm>
            <a:custGeom>
              <a:avLst/>
              <a:gdLst/>
              <a:ahLst/>
              <a:cxnLst/>
              <a:rect l="0" t="0" r="0" b="0"/>
              <a:pathLst>
                <a:path w="3216" h="3216" fill="none" extrusionOk="0">
                  <a:moveTo>
                    <a:pt x="0" y="1608"/>
                  </a:moveTo>
                  <a:lnTo>
                    <a:pt x="0" y="1608"/>
                  </a:lnTo>
                  <a:lnTo>
                    <a:pt x="25" y="1438"/>
                  </a:lnTo>
                  <a:lnTo>
                    <a:pt x="49" y="1292"/>
                  </a:lnTo>
                  <a:lnTo>
                    <a:pt x="73" y="1121"/>
                  </a:lnTo>
                  <a:lnTo>
                    <a:pt x="146" y="975"/>
                  </a:lnTo>
                  <a:lnTo>
                    <a:pt x="195" y="853"/>
                  </a:lnTo>
                  <a:lnTo>
                    <a:pt x="293" y="707"/>
                  </a:lnTo>
                  <a:lnTo>
                    <a:pt x="366" y="585"/>
                  </a:lnTo>
                  <a:lnTo>
                    <a:pt x="487" y="488"/>
                  </a:lnTo>
                  <a:lnTo>
                    <a:pt x="585" y="366"/>
                  </a:lnTo>
                  <a:lnTo>
                    <a:pt x="707" y="293"/>
                  </a:lnTo>
                  <a:lnTo>
                    <a:pt x="853" y="196"/>
                  </a:lnTo>
                  <a:lnTo>
                    <a:pt x="974" y="147"/>
                  </a:lnTo>
                  <a:lnTo>
                    <a:pt x="1121" y="74"/>
                  </a:lnTo>
                  <a:lnTo>
                    <a:pt x="1291" y="50"/>
                  </a:lnTo>
                  <a:lnTo>
                    <a:pt x="1437" y="25"/>
                  </a:lnTo>
                  <a:lnTo>
                    <a:pt x="1608" y="1"/>
                  </a:lnTo>
                  <a:lnTo>
                    <a:pt x="1608" y="1"/>
                  </a:lnTo>
                  <a:lnTo>
                    <a:pt x="1778" y="25"/>
                  </a:lnTo>
                  <a:lnTo>
                    <a:pt x="1924" y="50"/>
                  </a:lnTo>
                  <a:lnTo>
                    <a:pt x="2095" y="74"/>
                  </a:lnTo>
                  <a:lnTo>
                    <a:pt x="2241" y="147"/>
                  </a:lnTo>
                  <a:lnTo>
                    <a:pt x="2363" y="196"/>
                  </a:lnTo>
                  <a:lnTo>
                    <a:pt x="2509" y="293"/>
                  </a:lnTo>
                  <a:lnTo>
                    <a:pt x="2631" y="366"/>
                  </a:lnTo>
                  <a:lnTo>
                    <a:pt x="2728" y="488"/>
                  </a:lnTo>
                  <a:lnTo>
                    <a:pt x="2850" y="585"/>
                  </a:lnTo>
                  <a:lnTo>
                    <a:pt x="2923" y="707"/>
                  </a:lnTo>
                  <a:lnTo>
                    <a:pt x="3020" y="853"/>
                  </a:lnTo>
                  <a:lnTo>
                    <a:pt x="3069" y="975"/>
                  </a:lnTo>
                  <a:lnTo>
                    <a:pt x="3142" y="1121"/>
                  </a:lnTo>
                  <a:lnTo>
                    <a:pt x="3166" y="1292"/>
                  </a:lnTo>
                  <a:lnTo>
                    <a:pt x="3191" y="1438"/>
                  </a:lnTo>
                  <a:lnTo>
                    <a:pt x="3215" y="1608"/>
                  </a:lnTo>
                  <a:lnTo>
                    <a:pt x="3215" y="1608"/>
                  </a:lnTo>
                  <a:lnTo>
                    <a:pt x="3191" y="1779"/>
                  </a:lnTo>
                  <a:lnTo>
                    <a:pt x="3166" y="1925"/>
                  </a:lnTo>
                  <a:lnTo>
                    <a:pt x="3142" y="2095"/>
                  </a:lnTo>
                  <a:lnTo>
                    <a:pt x="3069" y="2242"/>
                  </a:lnTo>
                  <a:lnTo>
                    <a:pt x="3020" y="2363"/>
                  </a:lnTo>
                  <a:lnTo>
                    <a:pt x="2923" y="2509"/>
                  </a:lnTo>
                  <a:lnTo>
                    <a:pt x="2850" y="2631"/>
                  </a:lnTo>
                  <a:lnTo>
                    <a:pt x="2728" y="2729"/>
                  </a:lnTo>
                  <a:lnTo>
                    <a:pt x="2631" y="2850"/>
                  </a:lnTo>
                  <a:lnTo>
                    <a:pt x="2509" y="2924"/>
                  </a:lnTo>
                  <a:lnTo>
                    <a:pt x="2363" y="3021"/>
                  </a:lnTo>
                  <a:lnTo>
                    <a:pt x="2241" y="3070"/>
                  </a:lnTo>
                  <a:lnTo>
                    <a:pt x="2095" y="3143"/>
                  </a:lnTo>
                  <a:lnTo>
                    <a:pt x="1924" y="3167"/>
                  </a:lnTo>
                  <a:lnTo>
                    <a:pt x="1778" y="3191"/>
                  </a:lnTo>
                  <a:lnTo>
                    <a:pt x="1608" y="3216"/>
                  </a:lnTo>
                  <a:lnTo>
                    <a:pt x="1608" y="3216"/>
                  </a:lnTo>
                  <a:lnTo>
                    <a:pt x="1437" y="3191"/>
                  </a:lnTo>
                  <a:lnTo>
                    <a:pt x="1291" y="3167"/>
                  </a:lnTo>
                  <a:lnTo>
                    <a:pt x="1121" y="3143"/>
                  </a:lnTo>
                  <a:lnTo>
                    <a:pt x="974" y="3070"/>
                  </a:lnTo>
                  <a:lnTo>
                    <a:pt x="853" y="3021"/>
                  </a:lnTo>
                  <a:lnTo>
                    <a:pt x="707" y="2924"/>
                  </a:lnTo>
                  <a:lnTo>
                    <a:pt x="585" y="2850"/>
                  </a:lnTo>
                  <a:lnTo>
                    <a:pt x="487" y="2729"/>
                  </a:lnTo>
                  <a:lnTo>
                    <a:pt x="366" y="2631"/>
                  </a:lnTo>
                  <a:lnTo>
                    <a:pt x="293" y="2509"/>
                  </a:lnTo>
                  <a:lnTo>
                    <a:pt x="195" y="2363"/>
                  </a:lnTo>
                  <a:lnTo>
                    <a:pt x="146" y="2242"/>
                  </a:lnTo>
                  <a:lnTo>
                    <a:pt x="73" y="2095"/>
                  </a:lnTo>
                  <a:lnTo>
                    <a:pt x="49" y="1925"/>
                  </a:lnTo>
                  <a:lnTo>
                    <a:pt x="25" y="1779"/>
                  </a:lnTo>
                  <a:lnTo>
                    <a:pt x="0" y="1608"/>
                  </a:lnTo>
                  <a:lnTo>
                    <a:pt x="0" y="1608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" name="Shape 913">
              <a:extLst>
                <a:ext uri="{FF2B5EF4-FFF2-40B4-BE49-F238E27FC236}">
                  <a16:creationId xmlns:a16="http://schemas.microsoft.com/office/drawing/2014/main" id="{1201C772-55C1-1845-A24A-3BE91FEBC88E}"/>
                </a:ext>
              </a:extLst>
            </p:cNvPr>
            <p:cNvSpPr/>
            <p:nvPr/>
          </p:nvSpPr>
          <p:spPr>
            <a:xfrm>
              <a:off x="3381925" y="3091900"/>
              <a:ext cx="208275" cy="208275"/>
            </a:xfrm>
            <a:custGeom>
              <a:avLst/>
              <a:gdLst/>
              <a:ahLst/>
              <a:cxnLst/>
              <a:rect l="0" t="0" r="0" b="0"/>
              <a:pathLst>
                <a:path w="8331" h="8331" fill="none" extrusionOk="0">
                  <a:moveTo>
                    <a:pt x="1" y="4165"/>
                  </a:moveTo>
                  <a:lnTo>
                    <a:pt x="1" y="4165"/>
                  </a:lnTo>
                  <a:lnTo>
                    <a:pt x="25" y="3751"/>
                  </a:lnTo>
                  <a:lnTo>
                    <a:pt x="74" y="3337"/>
                  </a:lnTo>
                  <a:lnTo>
                    <a:pt x="196" y="2923"/>
                  </a:lnTo>
                  <a:lnTo>
                    <a:pt x="318" y="2534"/>
                  </a:lnTo>
                  <a:lnTo>
                    <a:pt x="512" y="2168"/>
                  </a:lnTo>
                  <a:lnTo>
                    <a:pt x="707" y="1827"/>
                  </a:lnTo>
                  <a:lnTo>
                    <a:pt x="951" y="1511"/>
                  </a:lnTo>
                  <a:lnTo>
                    <a:pt x="1219" y="1218"/>
                  </a:lnTo>
                  <a:lnTo>
                    <a:pt x="1511" y="951"/>
                  </a:lnTo>
                  <a:lnTo>
                    <a:pt x="1828" y="707"/>
                  </a:lnTo>
                  <a:lnTo>
                    <a:pt x="2169" y="512"/>
                  </a:lnTo>
                  <a:lnTo>
                    <a:pt x="2534" y="317"/>
                  </a:lnTo>
                  <a:lnTo>
                    <a:pt x="2924" y="195"/>
                  </a:lnTo>
                  <a:lnTo>
                    <a:pt x="3313" y="74"/>
                  </a:lnTo>
                  <a:lnTo>
                    <a:pt x="3727" y="25"/>
                  </a:lnTo>
                  <a:lnTo>
                    <a:pt x="4166" y="1"/>
                  </a:lnTo>
                  <a:lnTo>
                    <a:pt x="4166" y="1"/>
                  </a:lnTo>
                  <a:lnTo>
                    <a:pt x="4580" y="25"/>
                  </a:lnTo>
                  <a:lnTo>
                    <a:pt x="4994" y="74"/>
                  </a:lnTo>
                  <a:lnTo>
                    <a:pt x="5408" y="195"/>
                  </a:lnTo>
                  <a:lnTo>
                    <a:pt x="5797" y="317"/>
                  </a:lnTo>
                  <a:lnTo>
                    <a:pt x="6163" y="512"/>
                  </a:lnTo>
                  <a:lnTo>
                    <a:pt x="6504" y="707"/>
                  </a:lnTo>
                  <a:lnTo>
                    <a:pt x="6820" y="951"/>
                  </a:lnTo>
                  <a:lnTo>
                    <a:pt x="7113" y="1218"/>
                  </a:lnTo>
                  <a:lnTo>
                    <a:pt x="7381" y="1511"/>
                  </a:lnTo>
                  <a:lnTo>
                    <a:pt x="7624" y="1827"/>
                  </a:lnTo>
                  <a:lnTo>
                    <a:pt x="7819" y="2168"/>
                  </a:lnTo>
                  <a:lnTo>
                    <a:pt x="8014" y="2534"/>
                  </a:lnTo>
                  <a:lnTo>
                    <a:pt x="8136" y="2923"/>
                  </a:lnTo>
                  <a:lnTo>
                    <a:pt x="8257" y="3337"/>
                  </a:lnTo>
                  <a:lnTo>
                    <a:pt x="8306" y="3751"/>
                  </a:lnTo>
                  <a:lnTo>
                    <a:pt x="8330" y="4165"/>
                  </a:lnTo>
                  <a:lnTo>
                    <a:pt x="8330" y="4165"/>
                  </a:lnTo>
                  <a:lnTo>
                    <a:pt x="8306" y="4579"/>
                  </a:lnTo>
                  <a:lnTo>
                    <a:pt x="8257" y="4993"/>
                  </a:lnTo>
                  <a:lnTo>
                    <a:pt x="8136" y="5407"/>
                  </a:lnTo>
                  <a:lnTo>
                    <a:pt x="8014" y="5797"/>
                  </a:lnTo>
                  <a:lnTo>
                    <a:pt x="7819" y="6162"/>
                  </a:lnTo>
                  <a:lnTo>
                    <a:pt x="7624" y="6503"/>
                  </a:lnTo>
                  <a:lnTo>
                    <a:pt x="7381" y="6820"/>
                  </a:lnTo>
                  <a:lnTo>
                    <a:pt x="7113" y="7112"/>
                  </a:lnTo>
                  <a:lnTo>
                    <a:pt x="6820" y="7380"/>
                  </a:lnTo>
                  <a:lnTo>
                    <a:pt x="6504" y="7624"/>
                  </a:lnTo>
                  <a:lnTo>
                    <a:pt x="6163" y="7819"/>
                  </a:lnTo>
                  <a:lnTo>
                    <a:pt x="5797" y="8013"/>
                  </a:lnTo>
                  <a:lnTo>
                    <a:pt x="5408" y="8135"/>
                  </a:lnTo>
                  <a:lnTo>
                    <a:pt x="4994" y="8257"/>
                  </a:lnTo>
                  <a:lnTo>
                    <a:pt x="4580" y="8306"/>
                  </a:lnTo>
                  <a:lnTo>
                    <a:pt x="4166" y="8330"/>
                  </a:lnTo>
                  <a:lnTo>
                    <a:pt x="4166" y="8330"/>
                  </a:lnTo>
                  <a:lnTo>
                    <a:pt x="3727" y="8306"/>
                  </a:lnTo>
                  <a:lnTo>
                    <a:pt x="3313" y="8257"/>
                  </a:lnTo>
                  <a:lnTo>
                    <a:pt x="2924" y="8135"/>
                  </a:lnTo>
                  <a:lnTo>
                    <a:pt x="2534" y="8013"/>
                  </a:lnTo>
                  <a:lnTo>
                    <a:pt x="2169" y="7819"/>
                  </a:lnTo>
                  <a:lnTo>
                    <a:pt x="1828" y="7624"/>
                  </a:lnTo>
                  <a:lnTo>
                    <a:pt x="1511" y="7380"/>
                  </a:lnTo>
                  <a:lnTo>
                    <a:pt x="1219" y="7112"/>
                  </a:lnTo>
                  <a:lnTo>
                    <a:pt x="951" y="6820"/>
                  </a:lnTo>
                  <a:lnTo>
                    <a:pt x="707" y="6503"/>
                  </a:lnTo>
                  <a:lnTo>
                    <a:pt x="512" y="6162"/>
                  </a:lnTo>
                  <a:lnTo>
                    <a:pt x="318" y="5797"/>
                  </a:lnTo>
                  <a:lnTo>
                    <a:pt x="196" y="5407"/>
                  </a:lnTo>
                  <a:lnTo>
                    <a:pt x="74" y="4993"/>
                  </a:lnTo>
                  <a:lnTo>
                    <a:pt x="25" y="4579"/>
                  </a:lnTo>
                  <a:lnTo>
                    <a:pt x="1" y="4165"/>
                  </a:lnTo>
                  <a:lnTo>
                    <a:pt x="1" y="4165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26" name="Picture 6" descr="A panda bear&#10;&#10;Description generated with very high confidence">
            <a:extLst>
              <a:ext uri="{FF2B5EF4-FFF2-40B4-BE49-F238E27FC236}">
                <a16:creationId xmlns:a16="http://schemas.microsoft.com/office/drawing/2014/main" id="{A33D8B75-595C-8F43-8E1A-29C407C209D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494" r="2" b="39727"/>
          <a:stretch/>
        </p:blipFill>
        <p:spPr>
          <a:xfrm>
            <a:off x="4890133" y="1018259"/>
            <a:ext cx="3841747" cy="2160000"/>
          </a:xfrm>
          <a:prstGeom prst="rect">
            <a:avLst/>
          </a:prstGeom>
          <a:ln w="19050" cap="sq">
            <a:solidFill>
              <a:srgbClr val="3F5378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2" name="Picture 4" descr="A panda bear&#10;&#10;Description generated with very high confidence">
            <a:extLst>
              <a:ext uri="{FF2B5EF4-FFF2-40B4-BE49-F238E27FC236}">
                <a16:creationId xmlns:a16="http://schemas.microsoft.com/office/drawing/2014/main" id="{85BEC975-232A-914D-9801-3044F89FDBB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371" r="1" b="41900"/>
          <a:stretch/>
        </p:blipFill>
        <p:spPr>
          <a:xfrm>
            <a:off x="301322" y="1018259"/>
            <a:ext cx="3845306" cy="2160000"/>
          </a:xfrm>
          <a:prstGeom prst="rect">
            <a:avLst/>
          </a:prstGeom>
          <a:ln w="19050" cap="sq">
            <a:solidFill>
              <a:srgbClr val="3F5378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33" name="Shape 389">
            <a:extLst>
              <a:ext uri="{FF2B5EF4-FFF2-40B4-BE49-F238E27FC236}">
                <a16:creationId xmlns:a16="http://schemas.microsoft.com/office/drawing/2014/main" id="{6DB6C6F9-0988-BE43-AFEF-649E081F9C0D}"/>
              </a:ext>
            </a:extLst>
          </p:cNvPr>
          <p:cNvGrpSpPr/>
          <p:nvPr/>
        </p:nvGrpSpPr>
        <p:grpSpPr>
          <a:xfrm>
            <a:off x="397632" y="3375434"/>
            <a:ext cx="3799421" cy="788035"/>
            <a:chOff x="-1535283" y="1287960"/>
            <a:chExt cx="11486579" cy="2067200"/>
          </a:xfrm>
        </p:grpSpPr>
        <p:sp>
          <p:nvSpPr>
            <p:cNvPr id="34" name="Shape 390">
              <a:extLst>
                <a:ext uri="{FF2B5EF4-FFF2-40B4-BE49-F238E27FC236}">
                  <a16:creationId xmlns:a16="http://schemas.microsoft.com/office/drawing/2014/main" id="{84091ED3-66CB-C04C-98F3-0D6FE6B1715F}"/>
                </a:ext>
              </a:extLst>
            </p:cNvPr>
            <p:cNvSpPr/>
            <p:nvPr/>
          </p:nvSpPr>
          <p:spPr>
            <a:xfrm>
              <a:off x="8699476" y="1287960"/>
              <a:ext cx="1243800" cy="414300"/>
            </a:xfrm>
            <a:prstGeom prst="triangle">
              <a:avLst>
                <a:gd name="adj" fmla="val 0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bg1"/>
                </a:solidFill>
                <a:latin typeface="Arial" panose="020B0604020202020204" pitchFamily="34" charset="0"/>
                <a:ea typeface="Arvo"/>
                <a:cs typeface="Arial" panose="020B0604020202020204" pitchFamily="34" charset="0"/>
                <a:sym typeface="Arvo"/>
              </a:endParaRPr>
            </a:p>
          </p:txBody>
        </p:sp>
        <p:sp>
          <p:nvSpPr>
            <p:cNvPr id="35" name="Shape 391">
              <a:extLst>
                <a:ext uri="{FF2B5EF4-FFF2-40B4-BE49-F238E27FC236}">
                  <a16:creationId xmlns:a16="http://schemas.microsoft.com/office/drawing/2014/main" id="{C948C23C-A390-0E49-9EB8-122679B980E9}"/>
                </a:ext>
              </a:extLst>
            </p:cNvPr>
            <p:cNvSpPr/>
            <p:nvPr/>
          </p:nvSpPr>
          <p:spPr>
            <a:xfrm flipH="1">
              <a:off x="-308908" y="1697039"/>
              <a:ext cx="9030600" cy="1243799"/>
            </a:xfrm>
            <a:prstGeom prst="rect">
              <a:avLst/>
            </a:prstGeom>
            <a:solidFill>
              <a:srgbClr val="FF9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CA" sz="1200" b="1">
                  <a:solidFill>
                    <a:schemeClr val="bg1"/>
                  </a:solidFill>
                  <a:latin typeface="Arial" panose="020B0604020202020204" pitchFamily="34" charset="0"/>
                  <a:ea typeface="Arvo"/>
                  <a:cs typeface="Arial" panose="020B0604020202020204" pitchFamily="34" charset="0"/>
                  <a:sym typeface="Arvo"/>
                </a:rPr>
                <a:t>PANDA	       Confidence: 57.7%  </a:t>
              </a:r>
              <a:endParaRPr sz="1200" b="1">
                <a:solidFill>
                  <a:schemeClr val="bg1"/>
                </a:solidFill>
                <a:latin typeface="Arial" panose="020B0604020202020204" pitchFamily="34" charset="0"/>
                <a:ea typeface="Arvo"/>
                <a:cs typeface="Arial" panose="020B0604020202020204" pitchFamily="34" charset="0"/>
                <a:sym typeface="Arvo"/>
              </a:endParaRPr>
            </a:p>
          </p:txBody>
        </p:sp>
        <p:sp>
          <p:nvSpPr>
            <p:cNvPr id="36" name="Shape 392">
              <a:extLst>
                <a:ext uri="{FF2B5EF4-FFF2-40B4-BE49-F238E27FC236}">
                  <a16:creationId xmlns:a16="http://schemas.microsoft.com/office/drawing/2014/main" id="{BB2CA0A4-345A-554B-B6D0-F6EC41056BE2}"/>
                </a:ext>
              </a:extLst>
            </p:cNvPr>
            <p:cNvSpPr/>
            <p:nvPr/>
          </p:nvSpPr>
          <p:spPr>
            <a:xfrm rot="10800000" flipH="1">
              <a:off x="8707496" y="1697043"/>
              <a:ext cx="1243800" cy="1243800"/>
            </a:xfrm>
            <a:prstGeom prst="rtTriangle">
              <a:avLst/>
            </a:prstGeom>
            <a:solidFill>
              <a:srgbClr val="FF9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bg1"/>
                </a:solidFill>
                <a:latin typeface="Arial" panose="020B0604020202020204" pitchFamily="34" charset="0"/>
                <a:ea typeface="Arvo"/>
                <a:cs typeface="Arial" panose="020B0604020202020204" pitchFamily="34" charset="0"/>
                <a:sym typeface="Arvo"/>
              </a:endParaRPr>
            </a:p>
          </p:txBody>
        </p:sp>
        <p:sp>
          <p:nvSpPr>
            <p:cNvPr id="37" name="Shape 393">
              <a:extLst>
                <a:ext uri="{FF2B5EF4-FFF2-40B4-BE49-F238E27FC236}">
                  <a16:creationId xmlns:a16="http://schemas.microsoft.com/office/drawing/2014/main" id="{F5610AB7-DA6E-9346-85ED-FE9E9AFF3CCE}"/>
                </a:ext>
              </a:extLst>
            </p:cNvPr>
            <p:cNvSpPr/>
            <p:nvPr/>
          </p:nvSpPr>
          <p:spPr>
            <a:xfrm flipH="1">
              <a:off x="-1535283" y="1697043"/>
              <a:ext cx="1243800" cy="1243800"/>
            </a:xfrm>
            <a:prstGeom prst="rtTriangle">
              <a:avLst/>
            </a:prstGeom>
            <a:solidFill>
              <a:srgbClr val="FF9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bg1"/>
                </a:solidFill>
                <a:latin typeface="Arial" panose="020B0604020202020204" pitchFamily="34" charset="0"/>
                <a:ea typeface="Arvo"/>
                <a:cs typeface="Arial" panose="020B0604020202020204" pitchFamily="34" charset="0"/>
                <a:sym typeface="Arvo"/>
              </a:endParaRPr>
            </a:p>
          </p:txBody>
        </p:sp>
        <p:sp>
          <p:nvSpPr>
            <p:cNvPr id="38" name="Shape 394">
              <a:extLst>
                <a:ext uri="{FF2B5EF4-FFF2-40B4-BE49-F238E27FC236}">
                  <a16:creationId xmlns:a16="http://schemas.microsoft.com/office/drawing/2014/main" id="{7D43FFFE-B2D8-8646-B1F0-8A187045A7B9}"/>
                </a:ext>
              </a:extLst>
            </p:cNvPr>
            <p:cNvSpPr/>
            <p:nvPr/>
          </p:nvSpPr>
          <p:spPr>
            <a:xfrm rot="10800000">
              <a:off x="-1535278" y="2940860"/>
              <a:ext cx="1243800" cy="414300"/>
            </a:xfrm>
            <a:prstGeom prst="triangle">
              <a:avLst>
                <a:gd name="adj" fmla="val 0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bg1"/>
                </a:solidFill>
                <a:latin typeface="Arial" panose="020B0604020202020204" pitchFamily="34" charset="0"/>
                <a:ea typeface="Arvo"/>
                <a:cs typeface="Arial" panose="020B0604020202020204" pitchFamily="34" charset="0"/>
                <a:sym typeface="Arvo"/>
              </a:endParaRPr>
            </a:p>
          </p:txBody>
        </p:sp>
      </p:grp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Shape 300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HOW AN ACTUAL GIBBON LOOKS LIKE…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3" name="Shape 303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Arial" panose="020B0604020202020204" pitchFamily="34" charset="0"/>
                <a:cs typeface="Arial" panose="020B0604020202020204" pitchFamily="34" charset="0"/>
              </a:rPr>
              <a:t>4</a:t>
            </a:fld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04" name="Shape 304"/>
          <p:cNvGrpSpPr/>
          <p:nvPr/>
        </p:nvGrpSpPr>
        <p:grpSpPr>
          <a:xfrm>
            <a:off x="299071" y="635918"/>
            <a:ext cx="335800" cy="279517"/>
            <a:chOff x="1247825" y="322750"/>
            <a:chExt cx="443300" cy="369000"/>
          </a:xfrm>
        </p:grpSpPr>
        <p:sp>
          <p:nvSpPr>
            <p:cNvPr id="305" name="Shape 305"/>
            <p:cNvSpPr/>
            <p:nvPr/>
          </p:nvSpPr>
          <p:spPr>
            <a:xfrm>
              <a:off x="1247825" y="322750"/>
              <a:ext cx="443300" cy="369000"/>
            </a:xfrm>
            <a:custGeom>
              <a:avLst/>
              <a:gdLst/>
              <a:ahLst/>
              <a:cxnLst/>
              <a:rect l="0" t="0" r="0" b="0"/>
              <a:pathLst>
                <a:path w="17732" h="14760" fill="none" extrusionOk="0">
                  <a:moveTo>
                    <a:pt x="16952" y="2558"/>
                  </a:moveTo>
                  <a:lnTo>
                    <a:pt x="13664" y="2558"/>
                  </a:lnTo>
                  <a:lnTo>
                    <a:pt x="13226" y="755"/>
                  </a:lnTo>
                  <a:lnTo>
                    <a:pt x="13226" y="755"/>
                  </a:lnTo>
                  <a:lnTo>
                    <a:pt x="13177" y="609"/>
                  </a:lnTo>
                  <a:lnTo>
                    <a:pt x="13104" y="463"/>
                  </a:lnTo>
                  <a:lnTo>
                    <a:pt x="13006" y="317"/>
                  </a:lnTo>
                  <a:lnTo>
                    <a:pt x="12885" y="220"/>
                  </a:lnTo>
                  <a:lnTo>
                    <a:pt x="12739" y="122"/>
                  </a:lnTo>
                  <a:lnTo>
                    <a:pt x="12592" y="49"/>
                  </a:lnTo>
                  <a:lnTo>
                    <a:pt x="12446" y="0"/>
                  </a:lnTo>
                  <a:lnTo>
                    <a:pt x="12276" y="0"/>
                  </a:lnTo>
                  <a:lnTo>
                    <a:pt x="5456" y="0"/>
                  </a:lnTo>
                  <a:lnTo>
                    <a:pt x="5456" y="0"/>
                  </a:lnTo>
                  <a:lnTo>
                    <a:pt x="5286" y="0"/>
                  </a:lnTo>
                  <a:lnTo>
                    <a:pt x="5140" y="49"/>
                  </a:lnTo>
                  <a:lnTo>
                    <a:pt x="4994" y="122"/>
                  </a:lnTo>
                  <a:lnTo>
                    <a:pt x="4848" y="220"/>
                  </a:lnTo>
                  <a:lnTo>
                    <a:pt x="4726" y="317"/>
                  </a:lnTo>
                  <a:lnTo>
                    <a:pt x="4628" y="463"/>
                  </a:lnTo>
                  <a:lnTo>
                    <a:pt x="4555" y="609"/>
                  </a:lnTo>
                  <a:lnTo>
                    <a:pt x="4507" y="755"/>
                  </a:lnTo>
                  <a:lnTo>
                    <a:pt x="4068" y="2558"/>
                  </a:lnTo>
                  <a:lnTo>
                    <a:pt x="3240" y="2558"/>
                  </a:lnTo>
                  <a:lnTo>
                    <a:pt x="3240" y="2558"/>
                  </a:lnTo>
                  <a:lnTo>
                    <a:pt x="3240" y="2558"/>
                  </a:lnTo>
                  <a:lnTo>
                    <a:pt x="3240" y="2460"/>
                  </a:lnTo>
                  <a:lnTo>
                    <a:pt x="3216" y="2363"/>
                  </a:lnTo>
                  <a:lnTo>
                    <a:pt x="3167" y="2290"/>
                  </a:lnTo>
                  <a:lnTo>
                    <a:pt x="3094" y="2217"/>
                  </a:lnTo>
                  <a:lnTo>
                    <a:pt x="3045" y="2144"/>
                  </a:lnTo>
                  <a:lnTo>
                    <a:pt x="2948" y="2119"/>
                  </a:lnTo>
                  <a:lnTo>
                    <a:pt x="2850" y="2071"/>
                  </a:lnTo>
                  <a:lnTo>
                    <a:pt x="2753" y="2071"/>
                  </a:lnTo>
                  <a:lnTo>
                    <a:pt x="2047" y="2071"/>
                  </a:lnTo>
                  <a:lnTo>
                    <a:pt x="2047" y="2071"/>
                  </a:lnTo>
                  <a:lnTo>
                    <a:pt x="1949" y="2071"/>
                  </a:lnTo>
                  <a:lnTo>
                    <a:pt x="1852" y="2119"/>
                  </a:lnTo>
                  <a:lnTo>
                    <a:pt x="1779" y="2144"/>
                  </a:lnTo>
                  <a:lnTo>
                    <a:pt x="1706" y="2217"/>
                  </a:lnTo>
                  <a:lnTo>
                    <a:pt x="1633" y="2290"/>
                  </a:lnTo>
                  <a:lnTo>
                    <a:pt x="1608" y="2363"/>
                  </a:lnTo>
                  <a:lnTo>
                    <a:pt x="1560" y="2460"/>
                  </a:lnTo>
                  <a:lnTo>
                    <a:pt x="1560" y="2558"/>
                  </a:lnTo>
                  <a:lnTo>
                    <a:pt x="1560" y="2558"/>
                  </a:lnTo>
                  <a:lnTo>
                    <a:pt x="780" y="2558"/>
                  </a:lnTo>
                  <a:lnTo>
                    <a:pt x="780" y="2558"/>
                  </a:lnTo>
                  <a:lnTo>
                    <a:pt x="634" y="2582"/>
                  </a:lnTo>
                  <a:lnTo>
                    <a:pt x="488" y="2631"/>
                  </a:lnTo>
                  <a:lnTo>
                    <a:pt x="342" y="2679"/>
                  </a:lnTo>
                  <a:lnTo>
                    <a:pt x="220" y="2777"/>
                  </a:lnTo>
                  <a:lnTo>
                    <a:pt x="123" y="2899"/>
                  </a:lnTo>
                  <a:lnTo>
                    <a:pt x="74" y="3045"/>
                  </a:lnTo>
                  <a:lnTo>
                    <a:pt x="25" y="3191"/>
                  </a:lnTo>
                  <a:lnTo>
                    <a:pt x="1" y="3337"/>
                  </a:lnTo>
                  <a:lnTo>
                    <a:pt x="1" y="13980"/>
                  </a:lnTo>
                  <a:lnTo>
                    <a:pt x="1" y="13980"/>
                  </a:lnTo>
                  <a:lnTo>
                    <a:pt x="25" y="14151"/>
                  </a:lnTo>
                  <a:lnTo>
                    <a:pt x="74" y="14297"/>
                  </a:lnTo>
                  <a:lnTo>
                    <a:pt x="123" y="14418"/>
                  </a:lnTo>
                  <a:lnTo>
                    <a:pt x="220" y="14540"/>
                  </a:lnTo>
                  <a:lnTo>
                    <a:pt x="342" y="14638"/>
                  </a:lnTo>
                  <a:lnTo>
                    <a:pt x="488" y="14711"/>
                  </a:lnTo>
                  <a:lnTo>
                    <a:pt x="634" y="14759"/>
                  </a:lnTo>
                  <a:lnTo>
                    <a:pt x="780" y="14759"/>
                  </a:lnTo>
                  <a:lnTo>
                    <a:pt x="16952" y="14759"/>
                  </a:lnTo>
                  <a:lnTo>
                    <a:pt x="16952" y="14759"/>
                  </a:lnTo>
                  <a:lnTo>
                    <a:pt x="17098" y="14759"/>
                  </a:lnTo>
                  <a:lnTo>
                    <a:pt x="17244" y="14711"/>
                  </a:lnTo>
                  <a:lnTo>
                    <a:pt x="17390" y="14638"/>
                  </a:lnTo>
                  <a:lnTo>
                    <a:pt x="17512" y="14540"/>
                  </a:lnTo>
                  <a:lnTo>
                    <a:pt x="17610" y="14418"/>
                  </a:lnTo>
                  <a:lnTo>
                    <a:pt x="17658" y="14297"/>
                  </a:lnTo>
                  <a:lnTo>
                    <a:pt x="17707" y="14151"/>
                  </a:lnTo>
                  <a:lnTo>
                    <a:pt x="17731" y="13980"/>
                  </a:lnTo>
                  <a:lnTo>
                    <a:pt x="17731" y="3337"/>
                  </a:lnTo>
                  <a:lnTo>
                    <a:pt x="17731" y="3337"/>
                  </a:lnTo>
                  <a:lnTo>
                    <a:pt x="17707" y="3191"/>
                  </a:lnTo>
                  <a:lnTo>
                    <a:pt x="17658" y="3045"/>
                  </a:lnTo>
                  <a:lnTo>
                    <a:pt x="17610" y="2899"/>
                  </a:lnTo>
                  <a:lnTo>
                    <a:pt x="17512" y="2777"/>
                  </a:lnTo>
                  <a:lnTo>
                    <a:pt x="17390" y="2679"/>
                  </a:lnTo>
                  <a:lnTo>
                    <a:pt x="17244" y="2631"/>
                  </a:lnTo>
                  <a:lnTo>
                    <a:pt x="17098" y="2582"/>
                  </a:lnTo>
                  <a:lnTo>
                    <a:pt x="16952" y="2558"/>
                  </a:lnTo>
                  <a:lnTo>
                    <a:pt x="16952" y="2558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6" name="Shape 306"/>
            <p:cNvSpPr/>
            <p:nvPr/>
          </p:nvSpPr>
          <p:spPr>
            <a:xfrm>
              <a:off x="1398225" y="386675"/>
              <a:ext cx="142500" cy="25"/>
            </a:xfrm>
            <a:custGeom>
              <a:avLst/>
              <a:gdLst/>
              <a:ahLst/>
              <a:cxnLst/>
              <a:rect l="0" t="0" r="0" b="0"/>
              <a:pathLst>
                <a:path w="5700" h="1" fill="none" extrusionOk="0">
                  <a:moveTo>
                    <a:pt x="5700" y="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7" name="Shape 307"/>
            <p:cNvSpPr/>
            <p:nvPr/>
          </p:nvSpPr>
          <p:spPr>
            <a:xfrm>
              <a:off x="1370225" y="450000"/>
              <a:ext cx="198500" cy="197900"/>
            </a:xfrm>
            <a:custGeom>
              <a:avLst/>
              <a:gdLst/>
              <a:ahLst/>
              <a:cxnLst/>
              <a:rect l="0" t="0" r="0" b="0"/>
              <a:pathLst>
                <a:path w="7940" h="7916" fill="none" extrusionOk="0">
                  <a:moveTo>
                    <a:pt x="3970" y="7916"/>
                  </a:moveTo>
                  <a:lnTo>
                    <a:pt x="3970" y="7916"/>
                  </a:lnTo>
                  <a:lnTo>
                    <a:pt x="3556" y="7892"/>
                  </a:lnTo>
                  <a:lnTo>
                    <a:pt x="3166" y="7843"/>
                  </a:lnTo>
                  <a:lnTo>
                    <a:pt x="2801" y="7745"/>
                  </a:lnTo>
                  <a:lnTo>
                    <a:pt x="2436" y="7624"/>
                  </a:lnTo>
                  <a:lnTo>
                    <a:pt x="2070" y="7453"/>
                  </a:lnTo>
                  <a:lnTo>
                    <a:pt x="1754" y="7258"/>
                  </a:lnTo>
                  <a:lnTo>
                    <a:pt x="1462" y="7015"/>
                  </a:lnTo>
                  <a:lnTo>
                    <a:pt x="1169" y="6771"/>
                  </a:lnTo>
                  <a:lnTo>
                    <a:pt x="901" y="6479"/>
                  </a:lnTo>
                  <a:lnTo>
                    <a:pt x="682" y="6187"/>
                  </a:lnTo>
                  <a:lnTo>
                    <a:pt x="487" y="5846"/>
                  </a:lnTo>
                  <a:lnTo>
                    <a:pt x="317" y="5505"/>
                  </a:lnTo>
                  <a:lnTo>
                    <a:pt x="195" y="5139"/>
                  </a:lnTo>
                  <a:lnTo>
                    <a:pt x="98" y="4750"/>
                  </a:lnTo>
                  <a:lnTo>
                    <a:pt x="25" y="4360"/>
                  </a:lnTo>
                  <a:lnTo>
                    <a:pt x="0" y="3970"/>
                  </a:lnTo>
                  <a:lnTo>
                    <a:pt x="0" y="3970"/>
                  </a:lnTo>
                  <a:lnTo>
                    <a:pt x="25" y="3556"/>
                  </a:lnTo>
                  <a:lnTo>
                    <a:pt x="98" y="3167"/>
                  </a:lnTo>
                  <a:lnTo>
                    <a:pt x="195" y="2777"/>
                  </a:lnTo>
                  <a:lnTo>
                    <a:pt x="317" y="2412"/>
                  </a:lnTo>
                  <a:lnTo>
                    <a:pt x="487" y="2071"/>
                  </a:lnTo>
                  <a:lnTo>
                    <a:pt x="682" y="1754"/>
                  </a:lnTo>
                  <a:lnTo>
                    <a:pt x="901" y="1437"/>
                  </a:lnTo>
                  <a:lnTo>
                    <a:pt x="1169" y="1170"/>
                  </a:lnTo>
                  <a:lnTo>
                    <a:pt x="1462" y="902"/>
                  </a:lnTo>
                  <a:lnTo>
                    <a:pt x="1754" y="682"/>
                  </a:lnTo>
                  <a:lnTo>
                    <a:pt x="2070" y="488"/>
                  </a:lnTo>
                  <a:lnTo>
                    <a:pt x="2436" y="317"/>
                  </a:lnTo>
                  <a:lnTo>
                    <a:pt x="2801" y="171"/>
                  </a:lnTo>
                  <a:lnTo>
                    <a:pt x="3166" y="74"/>
                  </a:lnTo>
                  <a:lnTo>
                    <a:pt x="3556" y="25"/>
                  </a:lnTo>
                  <a:lnTo>
                    <a:pt x="3970" y="1"/>
                  </a:lnTo>
                  <a:lnTo>
                    <a:pt x="3970" y="1"/>
                  </a:lnTo>
                  <a:lnTo>
                    <a:pt x="4384" y="25"/>
                  </a:lnTo>
                  <a:lnTo>
                    <a:pt x="4774" y="74"/>
                  </a:lnTo>
                  <a:lnTo>
                    <a:pt x="5139" y="171"/>
                  </a:lnTo>
                  <a:lnTo>
                    <a:pt x="5505" y="317"/>
                  </a:lnTo>
                  <a:lnTo>
                    <a:pt x="5870" y="488"/>
                  </a:lnTo>
                  <a:lnTo>
                    <a:pt x="6186" y="682"/>
                  </a:lnTo>
                  <a:lnTo>
                    <a:pt x="6479" y="902"/>
                  </a:lnTo>
                  <a:lnTo>
                    <a:pt x="6771" y="1170"/>
                  </a:lnTo>
                  <a:lnTo>
                    <a:pt x="7039" y="1437"/>
                  </a:lnTo>
                  <a:lnTo>
                    <a:pt x="7258" y="1754"/>
                  </a:lnTo>
                  <a:lnTo>
                    <a:pt x="7453" y="2071"/>
                  </a:lnTo>
                  <a:lnTo>
                    <a:pt x="7623" y="2412"/>
                  </a:lnTo>
                  <a:lnTo>
                    <a:pt x="7745" y="2777"/>
                  </a:lnTo>
                  <a:lnTo>
                    <a:pt x="7843" y="3167"/>
                  </a:lnTo>
                  <a:lnTo>
                    <a:pt x="7916" y="3556"/>
                  </a:lnTo>
                  <a:lnTo>
                    <a:pt x="7940" y="3970"/>
                  </a:lnTo>
                  <a:lnTo>
                    <a:pt x="7940" y="3970"/>
                  </a:lnTo>
                  <a:lnTo>
                    <a:pt x="7916" y="4360"/>
                  </a:lnTo>
                  <a:lnTo>
                    <a:pt x="7843" y="4750"/>
                  </a:lnTo>
                  <a:lnTo>
                    <a:pt x="7745" y="5139"/>
                  </a:lnTo>
                  <a:lnTo>
                    <a:pt x="7623" y="5505"/>
                  </a:lnTo>
                  <a:lnTo>
                    <a:pt x="7453" y="5846"/>
                  </a:lnTo>
                  <a:lnTo>
                    <a:pt x="7258" y="6187"/>
                  </a:lnTo>
                  <a:lnTo>
                    <a:pt x="7039" y="6479"/>
                  </a:lnTo>
                  <a:lnTo>
                    <a:pt x="6771" y="6771"/>
                  </a:lnTo>
                  <a:lnTo>
                    <a:pt x="6479" y="7015"/>
                  </a:lnTo>
                  <a:lnTo>
                    <a:pt x="6186" y="7258"/>
                  </a:lnTo>
                  <a:lnTo>
                    <a:pt x="5870" y="7453"/>
                  </a:lnTo>
                  <a:lnTo>
                    <a:pt x="5505" y="7624"/>
                  </a:lnTo>
                  <a:lnTo>
                    <a:pt x="5139" y="7745"/>
                  </a:lnTo>
                  <a:lnTo>
                    <a:pt x="4774" y="7843"/>
                  </a:lnTo>
                  <a:lnTo>
                    <a:pt x="4384" y="7892"/>
                  </a:lnTo>
                  <a:lnTo>
                    <a:pt x="3970" y="7916"/>
                  </a:lnTo>
                  <a:lnTo>
                    <a:pt x="3970" y="7916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8" name="Shape 308"/>
            <p:cNvSpPr/>
            <p:nvPr/>
          </p:nvSpPr>
          <p:spPr>
            <a:xfrm>
              <a:off x="1403100" y="482875"/>
              <a:ext cx="132750" cy="132150"/>
            </a:xfrm>
            <a:custGeom>
              <a:avLst/>
              <a:gdLst/>
              <a:ahLst/>
              <a:cxnLst/>
              <a:rect l="0" t="0" r="0" b="0"/>
              <a:pathLst>
                <a:path w="5310" h="5286" fill="none" extrusionOk="0">
                  <a:moveTo>
                    <a:pt x="2655" y="5286"/>
                  </a:moveTo>
                  <a:lnTo>
                    <a:pt x="2655" y="5286"/>
                  </a:lnTo>
                  <a:lnTo>
                    <a:pt x="2387" y="5286"/>
                  </a:lnTo>
                  <a:lnTo>
                    <a:pt x="2119" y="5237"/>
                  </a:lnTo>
                  <a:lnTo>
                    <a:pt x="1876" y="5164"/>
                  </a:lnTo>
                  <a:lnTo>
                    <a:pt x="1632" y="5091"/>
                  </a:lnTo>
                  <a:lnTo>
                    <a:pt x="1389" y="4969"/>
                  </a:lnTo>
                  <a:lnTo>
                    <a:pt x="1169" y="4847"/>
                  </a:lnTo>
                  <a:lnTo>
                    <a:pt x="975" y="4677"/>
                  </a:lnTo>
                  <a:lnTo>
                    <a:pt x="780" y="4506"/>
                  </a:lnTo>
                  <a:lnTo>
                    <a:pt x="609" y="4336"/>
                  </a:lnTo>
                  <a:lnTo>
                    <a:pt x="463" y="4117"/>
                  </a:lnTo>
                  <a:lnTo>
                    <a:pt x="317" y="3897"/>
                  </a:lnTo>
                  <a:lnTo>
                    <a:pt x="220" y="3678"/>
                  </a:lnTo>
                  <a:lnTo>
                    <a:pt x="122" y="3435"/>
                  </a:lnTo>
                  <a:lnTo>
                    <a:pt x="74" y="3191"/>
                  </a:lnTo>
                  <a:lnTo>
                    <a:pt x="25" y="2923"/>
                  </a:lnTo>
                  <a:lnTo>
                    <a:pt x="0" y="2655"/>
                  </a:lnTo>
                  <a:lnTo>
                    <a:pt x="0" y="2655"/>
                  </a:lnTo>
                  <a:lnTo>
                    <a:pt x="25" y="2387"/>
                  </a:lnTo>
                  <a:lnTo>
                    <a:pt x="74" y="2120"/>
                  </a:lnTo>
                  <a:lnTo>
                    <a:pt x="122" y="1852"/>
                  </a:lnTo>
                  <a:lnTo>
                    <a:pt x="220" y="1608"/>
                  </a:lnTo>
                  <a:lnTo>
                    <a:pt x="317" y="1389"/>
                  </a:lnTo>
                  <a:lnTo>
                    <a:pt x="463" y="1170"/>
                  </a:lnTo>
                  <a:lnTo>
                    <a:pt x="609" y="975"/>
                  </a:lnTo>
                  <a:lnTo>
                    <a:pt x="780" y="780"/>
                  </a:lnTo>
                  <a:lnTo>
                    <a:pt x="975" y="610"/>
                  </a:lnTo>
                  <a:lnTo>
                    <a:pt x="1169" y="463"/>
                  </a:lnTo>
                  <a:lnTo>
                    <a:pt x="1389" y="317"/>
                  </a:lnTo>
                  <a:lnTo>
                    <a:pt x="1632" y="220"/>
                  </a:lnTo>
                  <a:lnTo>
                    <a:pt x="1876" y="122"/>
                  </a:lnTo>
                  <a:lnTo>
                    <a:pt x="2119" y="49"/>
                  </a:lnTo>
                  <a:lnTo>
                    <a:pt x="2387" y="25"/>
                  </a:lnTo>
                  <a:lnTo>
                    <a:pt x="2655" y="1"/>
                  </a:lnTo>
                  <a:lnTo>
                    <a:pt x="2655" y="1"/>
                  </a:lnTo>
                  <a:lnTo>
                    <a:pt x="2923" y="25"/>
                  </a:lnTo>
                  <a:lnTo>
                    <a:pt x="3191" y="49"/>
                  </a:lnTo>
                  <a:lnTo>
                    <a:pt x="3435" y="122"/>
                  </a:lnTo>
                  <a:lnTo>
                    <a:pt x="3678" y="220"/>
                  </a:lnTo>
                  <a:lnTo>
                    <a:pt x="3922" y="317"/>
                  </a:lnTo>
                  <a:lnTo>
                    <a:pt x="4141" y="463"/>
                  </a:lnTo>
                  <a:lnTo>
                    <a:pt x="4336" y="610"/>
                  </a:lnTo>
                  <a:lnTo>
                    <a:pt x="4530" y="780"/>
                  </a:lnTo>
                  <a:lnTo>
                    <a:pt x="4701" y="975"/>
                  </a:lnTo>
                  <a:lnTo>
                    <a:pt x="4847" y="1170"/>
                  </a:lnTo>
                  <a:lnTo>
                    <a:pt x="4993" y="1389"/>
                  </a:lnTo>
                  <a:lnTo>
                    <a:pt x="5091" y="1608"/>
                  </a:lnTo>
                  <a:lnTo>
                    <a:pt x="5188" y="1852"/>
                  </a:lnTo>
                  <a:lnTo>
                    <a:pt x="5237" y="2120"/>
                  </a:lnTo>
                  <a:lnTo>
                    <a:pt x="5285" y="2387"/>
                  </a:lnTo>
                  <a:lnTo>
                    <a:pt x="5310" y="2655"/>
                  </a:lnTo>
                  <a:lnTo>
                    <a:pt x="5310" y="2655"/>
                  </a:lnTo>
                  <a:lnTo>
                    <a:pt x="5285" y="2923"/>
                  </a:lnTo>
                  <a:lnTo>
                    <a:pt x="5237" y="3191"/>
                  </a:lnTo>
                  <a:lnTo>
                    <a:pt x="5188" y="3435"/>
                  </a:lnTo>
                  <a:lnTo>
                    <a:pt x="5091" y="3678"/>
                  </a:lnTo>
                  <a:lnTo>
                    <a:pt x="4993" y="3897"/>
                  </a:lnTo>
                  <a:lnTo>
                    <a:pt x="4847" y="4117"/>
                  </a:lnTo>
                  <a:lnTo>
                    <a:pt x="4701" y="4336"/>
                  </a:lnTo>
                  <a:lnTo>
                    <a:pt x="4530" y="4506"/>
                  </a:lnTo>
                  <a:lnTo>
                    <a:pt x="4336" y="4677"/>
                  </a:lnTo>
                  <a:lnTo>
                    <a:pt x="4141" y="4847"/>
                  </a:lnTo>
                  <a:lnTo>
                    <a:pt x="3922" y="4969"/>
                  </a:lnTo>
                  <a:lnTo>
                    <a:pt x="3678" y="5091"/>
                  </a:lnTo>
                  <a:lnTo>
                    <a:pt x="3435" y="5164"/>
                  </a:lnTo>
                  <a:lnTo>
                    <a:pt x="3191" y="5237"/>
                  </a:lnTo>
                  <a:lnTo>
                    <a:pt x="2923" y="5286"/>
                  </a:lnTo>
                  <a:lnTo>
                    <a:pt x="2655" y="5286"/>
                  </a:lnTo>
                  <a:lnTo>
                    <a:pt x="2655" y="5286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9" name="Shape 309"/>
            <p:cNvSpPr/>
            <p:nvPr/>
          </p:nvSpPr>
          <p:spPr>
            <a:xfrm>
              <a:off x="1588800" y="435400"/>
              <a:ext cx="66400" cy="43850"/>
            </a:xfrm>
            <a:custGeom>
              <a:avLst/>
              <a:gdLst/>
              <a:ahLst/>
              <a:cxnLst/>
              <a:rect l="0" t="0" r="0" b="0"/>
              <a:pathLst>
                <a:path w="2656" h="1754" fill="none" extrusionOk="0">
                  <a:moveTo>
                    <a:pt x="2655" y="1266"/>
                  </a:moveTo>
                  <a:lnTo>
                    <a:pt x="2655" y="1266"/>
                  </a:lnTo>
                  <a:lnTo>
                    <a:pt x="2655" y="1364"/>
                  </a:lnTo>
                  <a:lnTo>
                    <a:pt x="2631" y="1461"/>
                  </a:lnTo>
                  <a:lnTo>
                    <a:pt x="2582" y="1534"/>
                  </a:lnTo>
                  <a:lnTo>
                    <a:pt x="2509" y="1607"/>
                  </a:lnTo>
                  <a:lnTo>
                    <a:pt x="2461" y="1680"/>
                  </a:lnTo>
                  <a:lnTo>
                    <a:pt x="2363" y="1705"/>
                  </a:lnTo>
                  <a:lnTo>
                    <a:pt x="2266" y="1754"/>
                  </a:lnTo>
                  <a:lnTo>
                    <a:pt x="2168" y="1754"/>
                  </a:lnTo>
                  <a:lnTo>
                    <a:pt x="488" y="1754"/>
                  </a:lnTo>
                  <a:lnTo>
                    <a:pt x="488" y="1754"/>
                  </a:lnTo>
                  <a:lnTo>
                    <a:pt x="390" y="1754"/>
                  </a:lnTo>
                  <a:lnTo>
                    <a:pt x="293" y="1705"/>
                  </a:lnTo>
                  <a:lnTo>
                    <a:pt x="220" y="1680"/>
                  </a:lnTo>
                  <a:lnTo>
                    <a:pt x="147" y="1607"/>
                  </a:lnTo>
                  <a:lnTo>
                    <a:pt x="74" y="1534"/>
                  </a:lnTo>
                  <a:lnTo>
                    <a:pt x="49" y="1461"/>
                  </a:lnTo>
                  <a:lnTo>
                    <a:pt x="1" y="1364"/>
                  </a:lnTo>
                  <a:lnTo>
                    <a:pt x="1" y="1266"/>
                  </a:lnTo>
                  <a:lnTo>
                    <a:pt x="1" y="487"/>
                  </a:lnTo>
                  <a:lnTo>
                    <a:pt x="1" y="487"/>
                  </a:lnTo>
                  <a:lnTo>
                    <a:pt x="1" y="390"/>
                  </a:lnTo>
                  <a:lnTo>
                    <a:pt x="49" y="292"/>
                  </a:lnTo>
                  <a:lnTo>
                    <a:pt x="74" y="219"/>
                  </a:lnTo>
                  <a:lnTo>
                    <a:pt x="147" y="146"/>
                  </a:lnTo>
                  <a:lnTo>
                    <a:pt x="220" y="73"/>
                  </a:lnTo>
                  <a:lnTo>
                    <a:pt x="293" y="49"/>
                  </a:lnTo>
                  <a:lnTo>
                    <a:pt x="390" y="0"/>
                  </a:lnTo>
                  <a:lnTo>
                    <a:pt x="488" y="0"/>
                  </a:lnTo>
                  <a:lnTo>
                    <a:pt x="2168" y="0"/>
                  </a:lnTo>
                  <a:lnTo>
                    <a:pt x="2168" y="0"/>
                  </a:lnTo>
                  <a:lnTo>
                    <a:pt x="2266" y="0"/>
                  </a:lnTo>
                  <a:lnTo>
                    <a:pt x="2363" y="49"/>
                  </a:lnTo>
                  <a:lnTo>
                    <a:pt x="2461" y="73"/>
                  </a:lnTo>
                  <a:lnTo>
                    <a:pt x="2509" y="146"/>
                  </a:lnTo>
                  <a:lnTo>
                    <a:pt x="2582" y="219"/>
                  </a:lnTo>
                  <a:lnTo>
                    <a:pt x="2631" y="292"/>
                  </a:lnTo>
                  <a:lnTo>
                    <a:pt x="2655" y="390"/>
                  </a:lnTo>
                  <a:lnTo>
                    <a:pt x="2655" y="487"/>
                  </a:lnTo>
                  <a:lnTo>
                    <a:pt x="2655" y="1266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15" name="Picture 5">
            <a:extLst>
              <a:ext uri="{FF2B5EF4-FFF2-40B4-BE49-F238E27FC236}">
                <a16:creationId xmlns:a16="http://schemas.microsoft.com/office/drawing/2014/main" id="{AD76B96A-9724-2F49-AAD5-5CA5C73648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722" r="12985"/>
          <a:stretch/>
        </p:blipFill>
        <p:spPr>
          <a:xfrm>
            <a:off x="1355450" y="1438560"/>
            <a:ext cx="3960000" cy="3592974"/>
          </a:xfrm>
          <a:prstGeom prst="snip2DiagRect">
            <a:avLst>
              <a:gd name="adj1" fmla="val 20256"/>
              <a:gd name="adj2" fmla="val 0"/>
            </a:avLst>
          </a:prstGeom>
          <a:solidFill>
            <a:srgbClr val="FFFFFF">
              <a:shade val="85000"/>
            </a:srgbClr>
          </a:solidFill>
          <a:ln w="19050" cap="sq">
            <a:solidFill>
              <a:srgbClr val="3F5378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Shape 300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>
                <a:latin typeface="Arial" panose="020B0604020202020204" pitchFamily="34" charset="0"/>
                <a:cs typeface="Arial" panose="020B0604020202020204" pitchFamily="34" charset="0"/>
              </a:rPr>
              <a:t>SO, WHAT WENT WRONG?</a:t>
            </a: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3" name="Shape 303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Arial" panose="020B0604020202020204" pitchFamily="34" charset="0"/>
                <a:cs typeface="Arial" panose="020B0604020202020204" pitchFamily="34" charset="0"/>
              </a:rPr>
              <a:t>5</a:t>
            </a:fld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Picture 6" descr="A panda bear&#10;&#10;Description generated with very high confidence">
            <a:extLst>
              <a:ext uri="{FF2B5EF4-FFF2-40B4-BE49-F238E27FC236}">
                <a16:creationId xmlns:a16="http://schemas.microsoft.com/office/drawing/2014/main" id="{2A41A709-77F7-B74E-9977-45A0FBB887B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494" r="2" b="39727"/>
          <a:stretch/>
        </p:blipFill>
        <p:spPr>
          <a:xfrm>
            <a:off x="6356809" y="1894022"/>
            <a:ext cx="2561165" cy="1440000"/>
          </a:xfrm>
          <a:prstGeom prst="rect">
            <a:avLst/>
          </a:prstGeom>
          <a:ln w="19050" cap="sq">
            <a:solidFill>
              <a:srgbClr val="3F5378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4" name="Picture 4" descr="A panda bear&#10;&#10;Description generated with very high confidence">
            <a:extLst>
              <a:ext uri="{FF2B5EF4-FFF2-40B4-BE49-F238E27FC236}">
                <a16:creationId xmlns:a16="http://schemas.microsoft.com/office/drawing/2014/main" id="{5E53275C-B62D-EE4A-B368-2A72E7B7863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371" r="1" b="41900"/>
          <a:stretch/>
        </p:blipFill>
        <p:spPr>
          <a:xfrm>
            <a:off x="184032" y="1894022"/>
            <a:ext cx="2563537" cy="1440000"/>
          </a:xfrm>
          <a:prstGeom prst="rect">
            <a:avLst/>
          </a:prstGeom>
          <a:ln w="19050" cap="sq">
            <a:solidFill>
              <a:srgbClr val="3F5378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3FD42FD-0F32-8E49-BF75-0441A3D9251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707" r="14707"/>
          <a:stretch/>
        </p:blipFill>
        <p:spPr>
          <a:xfrm rot="5400000">
            <a:off x="3832189" y="1596551"/>
            <a:ext cx="1440000" cy="2034942"/>
          </a:xfrm>
          <a:prstGeom prst="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8" name="Cross 17">
            <a:extLst>
              <a:ext uri="{FF2B5EF4-FFF2-40B4-BE49-F238E27FC236}">
                <a16:creationId xmlns:a16="http://schemas.microsoft.com/office/drawing/2014/main" id="{14BB6872-61C4-6C4A-8663-CA984E029D5D}"/>
              </a:ext>
            </a:extLst>
          </p:cNvPr>
          <p:cNvSpPr>
            <a:spLocks noChangeAspect="1"/>
          </p:cNvSpPr>
          <p:nvPr/>
        </p:nvSpPr>
        <p:spPr>
          <a:xfrm>
            <a:off x="2989664" y="2472284"/>
            <a:ext cx="360000" cy="360000"/>
          </a:xfrm>
          <a:prstGeom prst="plus">
            <a:avLst>
              <a:gd name="adj" fmla="val 35204"/>
            </a:avLst>
          </a:prstGeom>
          <a:solidFill>
            <a:srgbClr val="FF9801"/>
          </a:solidFill>
          <a:ln>
            <a:solidFill>
              <a:srgbClr val="FF98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5C8AFC9D-2846-0640-A040-C30D1E6259B7}"/>
              </a:ext>
            </a:extLst>
          </p:cNvPr>
          <p:cNvSpPr/>
          <p:nvPr/>
        </p:nvSpPr>
        <p:spPr>
          <a:xfrm>
            <a:off x="5772670" y="2523856"/>
            <a:ext cx="384523" cy="256855"/>
          </a:xfrm>
          <a:prstGeom prst="rightArrow">
            <a:avLst/>
          </a:prstGeom>
          <a:solidFill>
            <a:srgbClr val="FF9801"/>
          </a:solidFill>
          <a:ln>
            <a:solidFill>
              <a:srgbClr val="FF98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73459F4-17F3-6947-BB35-CAD2DA82D6BB}"/>
              </a:ext>
            </a:extLst>
          </p:cNvPr>
          <p:cNvSpPr txBox="1"/>
          <p:nvPr/>
        </p:nvSpPr>
        <p:spPr>
          <a:xfrm>
            <a:off x="3464059" y="3490913"/>
            <a:ext cx="2354129" cy="5238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CA">
                <a:latin typeface="Arial" panose="020B0604020202020204" pitchFamily="34" charset="0"/>
                <a:cs typeface="Arial" panose="020B0604020202020204" pitchFamily="34" charset="0"/>
              </a:rPr>
              <a:t>Perturbation</a:t>
            </a:r>
            <a:br>
              <a:rPr lang="en-US">
                <a:solidFill>
                  <a:schemeClr val="tx1"/>
                </a:solidFill>
              </a:rPr>
            </a:br>
            <a:r>
              <a:rPr lang="en-CA">
                <a:latin typeface="Arial" panose="020B0604020202020204" pitchFamily="34" charset="0"/>
                <a:cs typeface="Arial" panose="020B0604020202020204" pitchFamily="34" charset="0"/>
              </a:rPr>
              <a:t>(Minor Modification)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05CD3E8-5624-624E-A1F8-B64BAB194F4C}"/>
              </a:ext>
            </a:extLst>
          </p:cNvPr>
          <p:cNvSpPr txBox="1"/>
          <p:nvPr/>
        </p:nvSpPr>
        <p:spPr>
          <a:xfrm>
            <a:off x="960693" y="3491034"/>
            <a:ext cx="10102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>
                <a:latin typeface="Arial" panose="020B0604020202020204" pitchFamily="34" charset="0"/>
                <a:cs typeface="Arial" panose="020B0604020202020204" pitchFamily="34" charset="0"/>
              </a:rPr>
              <a:t>Input Data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1769764-1666-2641-BD15-414D5D9BBF59}"/>
              </a:ext>
            </a:extLst>
          </p:cNvPr>
          <p:cNvSpPr txBox="1"/>
          <p:nvPr/>
        </p:nvSpPr>
        <p:spPr>
          <a:xfrm>
            <a:off x="6723519" y="3491035"/>
            <a:ext cx="18277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>
                <a:latin typeface="Arial" panose="020B0604020202020204" pitchFamily="34" charset="0"/>
                <a:cs typeface="Arial" panose="020B0604020202020204" pitchFamily="34" charset="0"/>
              </a:rPr>
              <a:t>Adversarial Example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2" name="Shape 700">
            <a:extLst>
              <a:ext uri="{FF2B5EF4-FFF2-40B4-BE49-F238E27FC236}">
                <a16:creationId xmlns:a16="http://schemas.microsoft.com/office/drawing/2014/main" id="{1861B84E-D305-C34A-A21A-F2C0E4762D32}"/>
              </a:ext>
            </a:extLst>
          </p:cNvPr>
          <p:cNvGrpSpPr/>
          <p:nvPr/>
        </p:nvGrpSpPr>
        <p:grpSpPr>
          <a:xfrm>
            <a:off x="184032" y="617925"/>
            <a:ext cx="309022" cy="315499"/>
            <a:chOff x="3951850" y="2985350"/>
            <a:chExt cx="407950" cy="416500"/>
          </a:xfrm>
        </p:grpSpPr>
        <p:sp>
          <p:nvSpPr>
            <p:cNvPr id="23" name="Shape 701">
              <a:extLst>
                <a:ext uri="{FF2B5EF4-FFF2-40B4-BE49-F238E27FC236}">
                  <a16:creationId xmlns:a16="http://schemas.microsoft.com/office/drawing/2014/main" id="{4558EE69-2C89-104C-BD8C-F76579E188A1}"/>
                </a:ext>
              </a:extLst>
            </p:cNvPr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0" t="0" r="0" b="0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Shape 702">
              <a:extLst>
                <a:ext uri="{FF2B5EF4-FFF2-40B4-BE49-F238E27FC236}">
                  <a16:creationId xmlns:a16="http://schemas.microsoft.com/office/drawing/2014/main" id="{7D55377A-A830-424F-A90B-480F4722635D}"/>
                </a:ext>
              </a:extLst>
            </p:cNvPr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0" t="0" r="0" b="0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Shape 703">
              <a:extLst>
                <a:ext uri="{FF2B5EF4-FFF2-40B4-BE49-F238E27FC236}">
                  <a16:creationId xmlns:a16="http://schemas.microsoft.com/office/drawing/2014/main" id="{457BCA8E-3DE4-6D44-BFDB-C355992D1203}"/>
                </a:ext>
              </a:extLst>
            </p:cNvPr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0" t="0" r="0" b="0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Shape 704">
              <a:extLst>
                <a:ext uri="{FF2B5EF4-FFF2-40B4-BE49-F238E27FC236}">
                  <a16:creationId xmlns:a16="http://schemas.microsoft.com/office/drawing/2014/main" id="{05A02765-020B-0547-96FD-887A6A772D62}"/>
                </a:ext>
              </a:extLst>
            </p:cNvPr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0" t="0" r="0" b="0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08264786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" grpId="0"/>
      <p:bldP spid="20" grpId="0"/>
      <p:bldP spid="2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Shape 418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>
                <a:latin typeface="Arial" panose="020B0604020202020204" pitchFamily="34" charset="0"/>
                <a:cs typeface="Arial" panose="020B0604020202020204" pitchFamily="34" charset="0"/>
              </a:rPr>
              <a:t>ADVERSARIAL EXAMPLE</a:t>
            </a: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9" name="Shape 419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Arial" panose="020B0604020202020204" pitchFamily="34" charset="0"/>
                <a:cs typeface="Arial" panose="020B0604020202020204" pitchFamily="34" charset="0"/>
              </a:rPr>
              <a:t>6</a:t>
            </a:fld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20" name="Shape 420"/>
          <p:cNvGrpSpPr/>
          <p:nvPr/>
        </p:nvGrpSpPr>
        <p:grpSpPr>
          <a:xfrm rot="10800000">
            <a:off x="77679" y="1768477"/>
            <a:ext cx="2694428" cy="864880"/>
            <a:chOff x="185742" y="1697030"/>
            <a:chExt cx="5165698" cy="1658130"/>
          </a:xfrm>
        </p:grpSpPr>
        <p:sp>
          <p:nvSpPr>
            <p:cNvPr id="421" name="Shape 421"/>
            <p:cNvSpPr/>
            <p:nvPr/>
          </p:nvSpPr>
          <p:spPr>
            <a:xfrm rot="10800000" flipH="1">
              <a:off x="1426312" y="1697030"/>
              <a:ext cx="2693400" cy="1243800"/>
            </a:xfrm>
            <a:prstGeom prst="rect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CA" b="1">
                  <a:solidFill>
                    <a:srgbClr val="263248"/>
                  </a:solidFill>
                  <a:latin typeface="Arial" panose="020B0604020202020204" pitchFamily="34" charset="0"/>
                  <a:ea typeface="Roboto Condensed"/>
                  <a:cs typeface="Arial" panose="020B0604020202020204" pitchFamily="34" charset="0"/>
                  <a:sym typeface="Roboto Condensed"/>
                </a:rPr>
                <a:t>Input Data</a:t>
              </a:r>
              <a:endParaRPr b="1">
                <a:solidFill>
                  <a:srgbClr val="263248"/>
                </a:solidFill>
                <a:latin typeface="Arial" panose="020B0604020202020204" pitchFamily="34" charset="0"/>
                <a:ea typeface="Roboto Condensed"/>
                <a:cs typeface="Arial" panose="020B0604020202020204" pitchFamily="34" charset="0"/>
                <a:sym typeface="Roboto Condensed"/>
              </a:endParaRPr>
            </a:p>
          </p:txBody>
        </p:sp>
        <p:sp>
          <p:nvSpPr>
            <p:cNvPr id="422" name="Shape 422"/>
            <p:cNvSpPr/>
            <p:nvPr/>
          </p:nvSpPr>
          <p:spPr>
            <a:xfrm rot="10800000" flipH="1">
              <a:off x="4107640" y="1697043"/>
              <a:ext cx="1243800" cy="12438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263248"/>
                </a:solidFill>
                <a:latin typeface="Arial" panose="020B0604020202020204" pitchFamily="34" charset="0"/>
                <a:ea typeface="Roboto Condensed"/>
                <a:cs typeface="Arial" panose="020B0604020202020204" pitchFamily="34" charset="0"/>
                <a:sym typeface="Roboto Condensed"/>
              </a:endParaRPr>
            </a:p>
          </p:txBody>
        </p:sp>
        <p:sp>
          <p:nvSpPr>
            <p:cNvPr id="423" name="Shape 423"/>
            <p:cNvSpPr/>
            <p:nvPr/>
          </p:nvSpPr>
          <p:spPr>
            <a:xfrm flipH="1">
              <a:off x="185742" y="1697043"/>
              <a:ext cx="1243800" cy="12438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263248"/>
                </a:solidFill>
                <a:latin typeface="Arial" panose="020B0604020202020204" pitchFamily="34" charset="0"/>
                <a:ea typeface="Roboto Condensed"/>
                <a:cs typeface="Arial" panose="020B0604020202020204" pitchFamily="34" charset="0"/>
                <a:sym typeface="Roboto Condensed"/>
              </a:endParaRPr>
            </a:p>
          </p:txBody>
        </p:sp>
        <p:sp>
          <p:nvSpPr>
            <p:cNvPr id="424" name="Shape 424"/>
            <p:cNvSpPr/>
            <p:nvPr/>
          </p:nvSpPr>
          <p:spPr>
            <a:xfrm rot="10800000">
              <a:off x="185748" y="2940860"/>
              <a:ext cx="1243800" cy="414300"/>
            </a:xfrm>
            <a:prstGeom prst="triangle">
              <a:avLst>
                <a:gd name="adj" fmla="val 0"/>
              </a:avLst>
            </a:prstGeom>
            <a:solidFill>
              <a:srgbClr val="92A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263248"/>
                </a:solidFill>
                <a:latin typeface="Arial" panose="020B0604020202020204" pitchFamily="34" charset="0"/>
                <a:ea typeface="Roboto Condensed"/>
                <a:cs typeface="Arial" panose="020B0604020202020204" pitchFamily="34" charset="0"/>
                <a:sym typeface="Roboto Condensed"/>
              </a:endParaRPr>
            </a:p>
          </p:txBody>
        </p:sp>
      </p:grpSp>
      <p:grpSp>
        <p:nvGrpSpPr>
          <p:cNvPr id="425" name="Shape 425"/>
          <p:cNvGrpSpPr/>
          <p:nvPr/>
        </p:nvGrpSpPr>
        <p:grpSpPr>
          <a:xfrm rot="10800000">
            <a:off x="3171926" y="1768471"/>
            <a:ext cx="2694428" cy="864880"/>
            <a:chOff x="185742" y="1697030"/>
            <a:chExt cx="5165698" cy="1658130"/>
          </a:xfrm>
        </p:grpSpPr>
        <p:sp>
          <p:nvSpPr>
            <p:cNvPr id="426" name="Shape 426"/>
            <p:cNvSpPr/>
            <p:nvPr/>
          </p:nvSpPr>
          <p:spPr>
            <a:xfrm rot="10800000" flipH="1">
              <a:off x="1426312" y="1697030"/>
              <a:ext cx="2693400" cy="1243800"/>
            </a:xfrm>
            <a:prstGeom prst="rect">
              <a:avLst/>
            </a:prstGeom>
            <a:solidFill>
              <a:srgbClr val="92A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CA" b="1">
                  <a:solidFill>
                    <a:srgbClr val="263248"/>
                  </a:solidFill>
                  <a:latin typeface="Arial" panose="020B0604020202020204" pitchFamily="34" charset="0"/>
                  <a:ea typeface="Roboto Condensed"/>
                  <a:cs typeface="Arial" panose="020B0604020202020204" pitchFamily="34" charset="0"/>
                  <a:sym typeface="Roboto Condensed"/>
                </a:rPr>
                <a:t>Minor Modification</a:t>
              </a:r>
              <a:endParaRPr b="1">
                <a:solidFill>
                  <a:srgbClr val="263248"/>
                </a:solidFill>
                <a:latin typeface="Arial" panose="020B0604020202020204" pitchFamily="34" charset="0"/>
                <a:ea typeface="Roboto Condensed"/>
                <a:cs typeface="Arial" panose="020B0604020202020204" pitchFamily="34" charset="0"/>
                <a:sym typeface="Roboto Condensed"/>
              </a:endParaRPr>
            </a:p>
          </p:txBody>
        </p:sp>
        <p:sp>
          <p:nvSpPr>
            <p:cNvPr id="427" name="Shape 427"/>
            <p:cNvSpPr/>
            <p:nvPr/>
          </p:nvSpPr>
          <p:spPr>
            <a:xfrm rot="10800000" flipH="1">
              <a:off x="4107640" y="1697043"/>
              <a:ext cx="1243800" cy="1243800"/>
            </a:xfrm>
            <a:prstGeom prst="rtTriangle">
              <a:avLst/>
            </a:prstGeom>
            <a:solidFill>
              <a:srgbClr val="92A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263248"/>
                </a:solidFill>
                <a:latin typeface="Arial" panose="020B0604020202020204" pitchFamily="34" charset="0"/>
                <a:ea typeface="Roboto Condensed"/>
                <a:cs typeface="Arial" panose="020B0604020202020204" pitchFamily="34" charset="0"/>
                <a:sym typeface="Roboto Condensed"/>
              </a:endParaRPr>
            </a:p>
          </p:txBody>
        </p:sp>
        <p:sp>
          <p:nvSpPr>
            <p:cNvPr id="428" name="Shape 428"/>
            <p:cNvSpPr/>
            <p:nvPr/>
          </p:nvSpPr>
          <p:spPr>
            <a:xfrm flipH="1">
              <a:off x="185742" y="1697043"/>
              <a:ext cx="1243800" cy="1243800"/>
            </a:xfrm>
            <a:prstGeom prst="rtTriangle">
              <a:avLst/>
            </a:prstGeom>
            <a:solidFill>
              <a:srgbClr val="92A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263248"/>
                </a:solidFill>
                <a:latin typeface="Arial" panose="020B0604020202020204" pitchFamily="34" charset="0"/>
                <a:ea typeface="Roboto Condensed"/>
                <a:cs typeface="Arial" panose="020B0604020202020204" pitchFamily="34" charset="0"/>
                <a:sym typeface="Roboto Condensed"/>
              </a:endParaRPr>
            </a:p>
          </p:txBody>
        </p:sp>
        <p:sp>
          <p:nvSpPr>
            <p:cNvPr id="429" name="Shape 429"/>
            <p:cNvSpPr/>
            <p:nvPr/>
          </p:nvSpPr>
          <p:spPr>
            <a:xfrm rot="10800000">
              <a:off x="185748" y="2940860"/>
              <a:ext cx="1243800" cy="414300"/>
            </a:xfrm>
            <a:prstGeom prst="triangle">
              <a:avLst>
                <a:gd name="adj" fmla="val 0"/>
              </a:avLst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263248"/>
                </a:solidFill>
                <a:latin typeface="Arial" panose="020B0604020202020204" pitchFamily="34" charset="0"/>
                <a:ea typeface="Roboto Condensed"/>
                <a:cs typeface="Arial" panose="020B0604020202020204" pitchFamily="34" charset="0"/>
                <a:sym typeface="Roboto Condensed"/>
              </a:endParaRPr>
            </a:p>
          </p:txBody>
        </p:sp>
      </p:grpSp>
      <p:grpSp>
        <p:nvGrpSpPr>
          <p:cNvPr id="430" name="Shape 430"/>
          <p:cNvGrpSpPr/>
          <p:nvPr/>
        </p:nvGrpSpPr>
        <p:grpSpPr>
          <a:xfrm rot="10800000">
            <a:off x="6270786" y="1768471"/>
            <a:ext cx="2694428" cy="864880"/>
            <a:chOff x="185742" y="1697030"/>
            <a:chExt cx="5165698" cy="1658130"/>
          </a:xfrm>
        </p:grpSpPr>
        <p:sp>
          <p:nvSpPr>
            <p:cNvPr id="431" name="Shape 431"/>
            <p:cNvSpPr/>
            <p:nvPr/>
          </p:nvSpPr>
          <p:spPr>
            <a:xfrm rot="10800000" flipH="1">
              <a:off x="1426312" y="1697030"/>
              <a:ext cx="2693400" cy="1243800"/>
            </a:xfrm>
            <a:prstGeom prst="rect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CA" b="1">
                  <a:solidFill>
                    <a:srgbClr val="FFFFFF"/>
                  </a:solidFill>
                  <a:latin typeface="Arial" panose="020B0604020202020204" pitchFamily="34" charset="0"/>
                  <a:ea typeface="Roboto Condensed"/>
                  <a:cs typeface="Arial" panose="020B0604020202020204" pitchFamily="34" charset="0"/>
                  <a:sym typeface="Roboto Condensed"/>
                </a:rPr>
                <a:t>Adversarial Example</a:t>
              </a:r>
              <a:endParaRPr b="1">
                <a:solidFill>
                  <a:srgbClr val="FFFFFF"/>
                </a:solidFill>
                <a:latin typeface="Arial" panose="020B0604020202020204" pitchFamily="34" charset="0"/>
                <a:ea typeface="Roboto Condensed"/>
                <a:cs typeface="Arial" panose="020B0604020202020204" pitchFamily="34" charset="0"/>
                <a:sym typeface="Roboto Condensed"/>
              </a:endParaRPr>
            </a:p>
          </p:txBody>
        </p:sp>
        <p:sp>
          <p:nvSpPr>
            <p:cNvPr id="432" name="Shape 432"/>
            <p:cNvSpPr/>
            <p:nvPr/>
          </p:nvSpPr>
          <p:spPr>
            <a:xfrm rot="10800000" flipH="1">
              <a:off x="4107640" y="1697043"/>
              <a:ext cx="1243800" cy="1243800"/>
            </a:xfrm>
            <a:prstGeom prst="rtTriangle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FFFFFF"/>
                </a:solidFill>
                <a:latin typeface="Arial" panose="020B0604020202020204" pitchFamily="34" charset="0"/>
                <a:ea typeface="Roboto Condensed"/>
                <a:cs typeface="Arial" panose="020B0604020202020204" pitchFamily="34" charset="0"/>
                <a:sym typeface="Roboto Condensed"/>
              </a:endParaRPr>
            </a:p>
          </p:txBody>
        </p:sp>
        <p:sp>
          <p:nvSpPr>
            <p:cNvPr id="433" name="Shape 433"/>
            <p:cNvSpPr/>
            <p:nvPr/>
          </p:nvSpPr>
          <p:spPr>
            <a:xfrm flipH="1">
              <a:off x="185742" y="1697043"/>
              <a:ext cx="1243800" cy="1243800"/>
            </a:xfrm>
            <a:prstGeom prst="rtTriangle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FFFFFF"/>
                </a:solidFill>
                <a:latin typeface="Arial" panose="020B0604020202020204" pitchFamily="34" charset="0"/>
                <a:ea typeface="Roboto Condensed"/>
                <a:cs typeface="Arial" panose="020B0604020202020204" pitchFamily="34" charset="0"/>
                <a:sym typeface="Roboto Condensed"/>
              </a:endParaRPr>
            </a:p>
          </p:txBody>
        </p:sp>
        <p:sp>
          <p:nvSpPr>
            <p:cNvPr id="434" name="Shape 434"/>
            <p:cNvSpPr/>
            <p:nvPr/>
          </p:nvSpPr>
          <p:spPr>
            <a:xfrm rot="10800000">
              <a:off x="185748" y="2940860"/>
              <a:ext cx="1243800" cy="414300"/>
            </a:xfrm>
            <a:prstGeom prst="triangle">
              <a:avLst>
                <a:gd name="adj" fmla="val 0"/>
              </a:avLst>
            </a:prstGeom>
            <a:solidFill>
              <a:srgbClr val="263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FFFFFF"/>
                </a:solidFill>
                <a:latin typeface="Arial" panose="020B0604020202020204" pitchFamily="34" charset="0"/>
                <a:ea typeface="Roboto Condensed"/>
                <a:cs typeface="Arial" panose="020B0604020202020204" pitchFamily="34" charset="0"/>
                <a:sym typeface="Roboto Condensed"/>
              </a:endParaRPr>
            </a:p>
          </p:txBody>
        </p:sp>
      </p:grpSp>
      <p:grpSp>
        <p:nvGrpSpPr>
          <p:cNvPr id="435" name="Shape 435"/>
          <p:cNvGrpSpPr/>
          <p:nvPr/>
        </p:nvGrpSpPr>
        <p:grpSpPr>
          <a:xfrm>
            <a:off x="270943" y="629920"/>
            <a:ext cx="392063" cy="291505"/>
            <a:chOff x="5247525" y="3007275"/>
            <a:chExt cx="517575" cy="384825"/>
          </a:xfrm>
        </p:grpSpPr>
        <p:sp>
          <p:nvSpPr>
            <p:cNvPr id="436" name="Shape 436"/>
            <p:cNvSpPr/>
            <p:nvPr/>
          </p:nvSpPr>
          <p:spPr>
            <a:xfrm>
              <a:off x="5247525" y="3007275"/>
              <a:ext cx="348900" cy="348900"/>
            </a:xfrm>
            <a:custGeom>
              <a:avLst/>
              <a:gdLst/>
              <a:ahLst/>
              <a:cxnLst/>
              <a:rect l="0" t="0" r="0" b="0"/>
              <a:pathLst>
                <a:path w="13956" h="13956" fill="none" extrusionOk="0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7" name="Shape 437"/>
            <p:cNvSpPr/>
            <p:nvPr/>
          </p:nvSpPr>
          <p:spPr>
            <a:xfrm>
              <a:off x="5566575" y="3193575"/>
              <a:ext cx="198525" cy="198525"/>
            </a:xfrm>
            <a:custGeom>
              <a:avLst/>
              <a:gdLst/>
              <a:ahLst/>
              <a:cxnLst/>
              <a:rect l="0" t="0" r="0" b="0"/>
              <a:pathLst>
                <a:path w="7941" h="7941" fill="none" extrusionOk="0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" name="Cross 1">
            <a:extLst>
              <a:ext uri="{FF2B5EF4-FFF2-40B4-BE49-F238E27FC236}">
                <a16:creationId xmlns:a16="http://schemas.microsoft.com/office/drawing/2014/main" id="{51995E52-D1D7-0343-9FC0-F374E3354656}"/>
              </a:ext>
            </a:extLst>
          </p:cNvPr>
          <p:cNvSpPr>
            <a:spLocks noChangeAspect="1"/>
          </p:cNvSpPr>
          <p:nvPr/>
        </p:nvSpPr>
        <p:spPr>
          <a:xfrm>
            <a:off x="2772104" y="2124555"/>
            <a:ext cx="360000" cy="360000"/>
          </a:xfrm>
          <a:prstGeom prst="plus">
            <a:avLst>
              <a:gd name="adj" fmla="val 35204"/>
            </a:avLst>
          </a:prstGeom>
          <a:solidFill>
            <a:srgbClr val="FF9801"/>
          </a:solidFill>
          <a:ln>
            <a:solidFill>
              <a:srgbClr val="FF98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12BAF100-F78E-EF42-8040-BD425CC90F25}"/>
              </a:ext>
            </a:extLst>
          </p:cNvPr>
          <p:cNvSpPr/>
          <p:nvPr/>
        </p:nvSpPr>
        <p:spPr>
          <a:xfrm>
            <a:off x="5869283" y="2176127"/>
            <a:ext cx="384523" cy="256855"/>
          </a:xfrm>
          <a:prstGeom prst="rightArrow">
            <a:avLst/>
          </a:prstGeom>
          <a:solidFill>
            <a:srgbClr val="FF9801"/>
          </a:solidFill>
          <a:ln>
            <a:solidFill>
              <a:srgbClr val="FF98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Shape 237">
            <a:extLst>
              <a:ext uri="{FF2B5EF4-FFF2-40B4-BE49-F238E27FC236}">
                <a16:creationId xmlns:a16="http://schemas.microsoft.com/office/drawing/2014/main" id="{6CD42957-5E6B-EE47-9CDE-06F92B87A0C2}"/>
              </a:ext>
            </a:extLst>
          </p:cNvPr>
          <p:cNvSpPr txBox="1">
            <a:spLocks/>
          </p:cNvSpPr>
          <p:nvPr/>
        </p:nvSpPr>
        <p:spPr>
          <a:xfrm>
            <a:off x="77679" y="2773315"/>
            <a:ext cx="9066321" cy="206914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381000">
              <a:buClr>
                <a:srgbClr val="FF9801"/>
              </a:buClr>
              <a:buSzPct val="150000"/>
              <a:buFont typeface="Arial"/>
              <a:buChar char="▰"/>
            </a:pPr>
            <a:r>
              <a:rPr lang="en-CA">
                <a:latin typeface="Arial" panose="020B0604020202020204" pitchFamily="34" charset="0"/>
                <a:cs typeface="Arial" panose="020B0604020202020204" pitchFamily="34" charset="0"/>
              </a:rPr>
              <a:t>Intended to cause Machine Learning to misclassify it</a:t>
            </a:r>
          </a:p>
          <a:p>
            <a:pPr marL="457200" indent="-381000">
              <a:spcBef>
                <a:spcPts val="1000"/>
              </a:spcBef>
              <a:buClr>
                <a:srgbClr val="FF9801"/>
              </a:buClr>
              <a:buSzPct val="150000"/>
              <a:buFont typeface="Arial"/>
              <a:buChar char="▰"/>
            </a:pPr>
            <a:r>
              <a:rPr lang="en-CA">
                <a:latin typeface="Arial" panose="020B0604020202020204" pitchFamily="34" charset="0"/>
                <a:cs typeface="Arial" panose="020B0604020202020204" pitchFamily="34" charset="0"/>
              </a:rPr>
              <a:t>The differences cannot be seen by the naked eye</a:t>
            </a:r>
          </a:p>
          <a:p>
            <a:pPr marL="457200" indent="-381000">
              <a:spcBef>
                <a:spcPts val="1000"/>
              </a:spcBef>
              <a:buClr>
                <a:srgbClr val="FF9801"/>
              </a:buClr>
              <a:buSzPct val="150000"/>
              <a:buFont typeface="Arial"/>
              <a:buChar char="▰"/>
            </a:pPr>
            <a:r>
              <a:rPr lang="en-CA">
                <a:latin typeface="Arial" panose="020B0604020202020204" pitchFamily="34" charset="0"/>
                <a:cs typeface="Arial" panose="020B0604020202020204" pitchFamily="34" charset="0"/>
              </a:rPr>
              <a:t>The minor modification (perturbation) only affect 32-bit floating point values while the display resolution is only showing 8-bit floating point</a:t>
            </a: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4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Shape 418"/>
          <p:cNvSpPr txBox="1">
            <a:spLocks noGrp="1"/>
          </p:cNvSpPr>
          <p:nvPr>
            <p:ph type="title"/>
          </p:nvPr>
        </p:nvSpPr>
        <p:spPr>
          <a:xfrm>
            <a:off x="814274" y="392575"/>
            <a:ext cx="6281985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800">
                <a:latin typeface="Arial" panose="020B0604020202020204" pitchFamily="34" charset="0"/>
                <a:cs typeface="Arial" panose="020B0604020202020204" pitchFamily="34" charset="0"/>
              </a:rPr>
              <a:t>DOMAIN EXAMPLES OF ADVERSARIAL ATTACK</a:t>
            </a:r>
            <a:endParaRPr sz="1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9" name="Shape 419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Arial" panose="020B0604020202020204" pitchFamily="34" charset="0"/>
                <a:cs typeface="Arial" panose="020B0604020202020204" pitchFamily="34" charset="0"/>
              </a:rPr>
              <a:t>7</a:t>
            </a:fld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Shape 237">
            <a:extLst>
              <a:ext uri="{FF2B5EF4-FFF2-40B4-BE49-F238E27FC236}">
                <a16:creationId xmlns:a16="http://schemas.microsoft.com/office/drawing/2014/main" id="{3098B932-B2B3-8646-8259-0BFF46549B38}"/>
              </a:ext>
            </a:extLst>
          </p:cNvPr>
          <p:cNvSpPr txBox="1">
            <a:spLocks/>
          </p:cNvSpPr>
          <p:nvPr/>
        </p:nvSpPr>
        <p:spPr>
          <a:xfrm>
            <a:off x="77679" y="1589604"/>
            <a:ext cx="9066321" cy="304689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lvl="2">
              <a:buSzPts val="2400"/>
            </a:pPr>
            <a:r>
              <a:rPr lang="en-CA" b="1" dirty="0">
                <a:latin typeface="Arial" panose="020B0604020202020204" pitchFamily="34" charset="0"/>
                <a:cs typeface="Arial" panose="020B0604020202020204" pitchFamily="34" charset="0"/>
              </a:rPr>
              <a:t>Computer Vision Attacks:</a:t>
            </a:r>
          </a:p>
          <a:p>
            <a:pPr marL="457200" indent="-381000">
              <a:spcBef>
                <a:spcPts val="1000"/>
              </a:spcBef>
              <a:buClr>
                <a:srgbClr val="FF9801"/>
              </a:buClr>
              <a:buSzPct val="150000"/>
              <a:buFont typeface="Arial"/>
              <a:buChar char="▰"/>
            </a:pPr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Gradient Ascent Attack</a:t>
            </a:r>
          </a:p>
          <a:p>
            <a:pPr marL="457200" indent="-381000">
              <a:spcBef>
                <a:spcPts val="1000"/>
              </a:spcBef>
              <a:buClr>
                <a:srgbClr val="FF9801"/>
              </a:buClr>
              <a:buSzPct val="150000"/>
              <a:buFont typeface="Arial"/>
              <a:buChar char="▰"/>
            </a:pPr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Fast Sign Gradient Descent</a:t>
            </a:r>
          </a:p>
          <a:p>
            <a:pPr marL="457200" indent="-381000">
              <a:spcBef>
                <a:spcPts val="1000"/>
              </a:spcBef>
              <a:buSzPts val="2400"/>
              <a:buFont typeface="Arial"/>
              <a:buChar char="▰"/>
            </a:pPr>
            <a:endParaRPr lang="en-CA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6200" lvl="2">
              <a:buSzPts val="2400"/>
            </a:pPr>
            <a:r>
              <a:rPr lang="en-CA" b="1" dirty="0">
                <a:latin typeface="Arial" panose="020B0604020202020204" pitchFamily="34" charset="0"/>
                <a:cs typeface="Arial" panose="020B0604020202020204" pitchFamily="34" charset="0"/>
              </a:rPr>
              <a:t>Spam Filter / Spam Bayes:</a:t>
            </a:r>
          </a:p>
          <a:p>
            <a:pPr marL="457200" indent="-381000">
              <a:spcBef>
                <a:spcPts val="1000"/>
              </a:spcBef>
              <a:buClr>
                <a:srgbClr val="FF9801"/>
              </a:buClr>
              <a:buSzPct val="150000"/>
              <a:buFont typeface="Arial"/>
              <a:buChar char="▰"/>
            </a:pPr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Causative vs. Exploratory Attacks</a:t>
            </a:r>
          </a:p>
          <a:p>
            <a:pPr marL="457200" indent="-381000">
              <a:spcBef>
                <a:spcPts val="1000"/>
              </a:spcBef>
              <a:buClr>
                <a:srgbClr val="FF9801"/>
              </a:buClr>
              <a:buSzPct val="150000"/>
              <a:buFont typeface="Arial"/>
              <a:buChar char="▰"/>
            </a:pPr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Integrity vs. Availability Attacks</a:t>
            </a:r>
          </a:p>
          <a:p>
            <a:pPr marL="457200" indent="-381000">
              <a:spcBef>
                <a:spcPts val="1000"/>
              </a:spcBef>
              <a:buClr>
                <a:srgbClr val="FF9801"/>
              </a:buClr>
              <a:buSzPct val="150000"/>
              <a:buFont typeface="Arial"/>
              <a:buChar char="▰"/>
            </a:pPr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Targeted vs. Indiscriminate Attacks</a:t>
            </a:r>
          </a:p>
          <a:p>
            <a:pPr marL="457200" indent="-381000">
              <a:spcBef>
                <a:spcPts val="1000"/>
              </a:spcBef>
              <a:buSzPts val="2400"/>
              <a:buFont typeface="Arial"/>
              <a:buChar char="▰"/>
            </a:pPr>
            <a:endParaRPr lang="en-CA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Shape 584">
            <a:extLst>
              <a:ext uri="{FF2B5EF4-FFF2-40B4-BE49-F238E27FC236}">
                <a16:creationId xmlns:a16="http://schemas.microsoft.com/office/drawing/2014/main" id="{E823F527-99F8-7648-90DF-96AC027CD42F}"/>
              </a:ext>
            </a:extLst>
          </p:cNvPr>
          <p:cNvSpPr/>
          <p:nvPr/>
        </p:nvSpPr>
        <p:spPr>
          <a:xfrm>
            <a:off x="242156" y="618389"/>
            <a:ext cx="316408" cy="314571"/>
          </a:xfrm>
          <a:custGeom>
            <a:avLst/>
            <a:gdLst/>
            <a:ahLst/>
            <a:cxnLst/>
            <a:rect l="0" t="0" r="0" b="0"/>
            <a:pathLst>
              <a:path w="16708" h="16611" fill="none" extrusionOk="0">
                <a:moveTo>
                  <a:pt x="414" y="8842"/>
                </a:moveTo>
                <a:lnTo>
                  <a:pt x="8403" y="1048"/>
                </a:lnTo>
                <a:lnTo>
                  <a:pt x="8403" y="1048"/>
                </a:lnTo>
                <a:lnTo>
                  <a:pt x="8500" y="951"/>
                </a:lnTo>
                <a:lnTo>
                  <a:pt x="8597" y="829"/>
                </a:lnTo>
                <a:lnTo>
                  <a:pt x="8865" y="658"/>
                </a:lnTo>
                <a:lnTo>
                  <a:pt x="9158" y="488"/>
                </a:lnTo>
                <a:lnTo>
                  <a:pt x="9450" y="317"/>
                </a:lnTo>
                <a:lnTo>
                  <a:pt x="9450" y="317"/>
                </a:lnTo>
                <a:lnTo>
                  <a:pt x="9839" y="171"/>
                </a:lnTo>
                <a:lnTo>
                  <a:pt x="10180" y="74"/>
                </a:lnTo>
                <a:lnTo>
                  <a:pt x="10497" y="25"/>
                </a:lnTo>
                <a:lnTo>
                  <a:pt x="10814" y="1"/>
                </a:lnTo>
                <a:lnTo>
                  <a:pt x="15344" y="1"/>
                </a:lnTo>
                <a:lnTo>
                  <a:pt x="15344" y="1"/>
                </a:lnTo>
                <a:lnTo>
                  <a:pt x="15465" y="1"/>
                </a:lnTo>
                <a:lnTo>
                  <a:pt x="15587" y="49"/>
                </a:lnTo>
                <a:lnTo>
                  <a:pt x="15855" y="122"/>
                </a:lnTo>
                <a:lnTo>
                  <a:pt x="16099" y="269"/>
                </a:lnTo>
                <a:lnTo>
                  <a:pt x="16294" y="415"/>
                </a:lnTo>
                <a:lnTo>
                  <a:pt x="16294" y="415"/>
                </a:lnTo>
                <a:lnTo>
                  <a:pt x="16391" y="537"/>
                </a:lnTo>
                <a:lnTo>
                  <a:pt x="16488" y="658"/>
                </a:lnTo>
                <a:lnTo>
                  <a:pt x="16561" y="780"/>
                </a:lnTo>
                <a:lnTo>
                  <a:pt x="16610" y="902"/>
                </a:lnTo>
                <a:lnTo>
                  <a:pt x="16659" y="1048"/>
                </a:lnTo>
                <a:lnTo>
                  <a:pt x="16683" y="1170"/>
                </a:lnTo>
                <a:lnTo>
                  <a:pt x="16708" y="1486"/>
                </a:lnTo>
                <a:lnTo>
                  <a:pt x="16708" y="5992"/>
                </a:lnTo>
                <a:lnTo>
                  <a:pt x="16708" y="5992"/>
                </a:lnTo>
                <a:lnTo>
                  <a:pt x="16683" y="6309"/>
                </a:lnTo>
                <a:lnTo>
                  <a:pt x="16635" y="6625"/>
                </a:lnTo>
                <a:lnTo>
                  <a:pt x="16537" y="6942"/>
                </a:lnTo>
                <a:lnTo>
                  <a:pt x="16391" y="7258"/>
                </a:lnTo>
                <a:lnTo>
                  <a:pt x="16391" y="7258"/>
                </a:lnTo>
                <a:lnTo>
                  <a:pt x="16342" y="7453"/>
                </a:lnTo>
                <a:lnTo>
                  <a:pt x="16294" y="7624"/>
                </a:lnTo>
                <a:lnTo>
                  <a:pt x="16196" y="7770"/>
                </a:lnTo>
                <a:lnTo>
                  <a:pt x="16123" y="7916"/>
                </a:lnTo>
                <a:lnTo>
                  <a:pt x="15928" y="8160"/>
                </a:lnTo>
                <a:lnTo>
                  <a:pt x="15758" y="8403"/>
                </a:lnTo>
                <a:lnTo>
                  <a:pt x="7891" y="16197"/>
                </a:lnTo>
                <a:lnTo>
                  <a:pt x="7891" y="16197"/>
                </a:lnTo>
                <a:lnTo>
                  <a:pt x="7794" y="16294"/>
                </a:lnTo>
                <a:lnTo>
                  <a:pt x="7696" y="16392"/>
                </a:lnTo>
                <a:lnTo>
                  <a:pt x="7574" y="16465"/>
                </a:lnTo>
                <a:lnTo>
                  <a:pt x="7453" y="16513"/>
                </a:lnTo>
                <a:lnTo>
                  <a:pt x="7185" y="16586"/>
                </a:lnTo>
                <a:lnTo>
                  <a:pt x="6941" y="16611"/>
                </a:lnTo>
                <a:lnTo>
                  <a:pt x="6941" y="16611"/>
                </a:lnTo>
                <a:lnTo>
                  <a:pt x="6649" y="16586"/>
                </a:lnTo>
                <a:lnTo>
                  <a:pt x="6503" y="16562"/>
                </a:lnTo>
                <a:lnTo>
                  <a:pt x="6381" y="16513"/>
                </a:lnTo>
                <a:lnTo>
                  <a:pt x="6235" y="16465"/>
                </a:lnTo>
                <a:lnTo>
                  <a:pt x="6113" y="16392"/>
                </a:lnTo>
                <a:lnTo>
                  <a:pt x="5991" y="16294"/>
                </a:lnTo>
                <a:lnTo>
                  <a:pt x="5894" y="16197"/>
                </a:lnTo>
                <a:lnTo>
                  <a:pt x="414" y="10839"/>
                </a:lnTo>
                <a:lnTo>
                  <a:pt x="414" y="10839"/>
                </a:lnTo>
                <a:lnTo>
                  <a:pt x="268" y="10595"/>
                </a:lnTo>
                <a:lnTo>
                  <a:pt x="122" y="10352"/>
                </a:lnTo>
                <a:lnTo>
                  <a:pt x="24" y="10108"/>
                </a:lnTo>
                <a:lnTo>
                  <a:pt x="0" y="10011"/>
                </a:lnTo>
                <a:lnTo>
                  <a:pt x="0" y="9889"/>
                </a:lnTo>
                <a:lnTo>
                  <a:pt x="0" y="9889"/>
                </a:lnTo>
                <a:lnTo>
                  <a:pt x="0" y="9718"/>
                </a:lnTo>
                <a:lnTo>
                  <a:pt x="24" y="9597"/>
                </a:lnTo>
                <a:lnTo>
                  <a:pt x="122" y="9329"/>
                </a:lnTo>
                <a:lnTo>
                  <a:pt x="268" y="9061"/>
                </a:lnTo>
                <a:lnTo>
                  <a:pt x="414" y="8842"/>
                </a:lnTo>
                <a:lnTo>
                  <a:pt x="414" y="8842"/>
                </a:lnTo>
                <a:close/>
                <a:moveTo>
                  <a:pt x="12519" y="4190"/>
                </a:moveTo>
                <a:lnTo>
                  <a:pt x="12519" y="4190"/>
                </a:lnTo>
                <a:lnTo>
                  <a:pt x="12689" y="4336"/>
                </a:lnTo>
                <a:lnTo>
                  <a:pt x="12859" y="4433"/>
                </a:lnTo>
                <a:lnTo>
                  <a:pt x="13030" y="4482"/>
                </a:lnTo>
                <a:lnTo>
                  <a:pt x="13249" y="4482"/>
                </a:lnTo>
                <a:lnTo>
                  <a:pt x="13249" y="4482"/>
                </a:lnTo>
                <a:lnTo>
                  <a:pt x="13444" y="4482"/>
                </a:lnTo>
                <a:lnTo>
                  <a:pt x="13615" y="4433"/>
                </a:lnTo>
                <a:lnTo>
                  <a:pt x="13761" y="4336"/>
                </a:lnTo>
                <a:lnTo>
                  <a:pt x="13882" y="4190"/>
                </a:lnTo>
                <a:lnTo>
                  <a:pt x="13882" y="4190"/>
                </a:lnTo>
                <a:lnTo>
                  <a:pt x="14029" y="4044"/>
                </a:lnTo>
                <a:lnTo>
                  <a:pt x="14102" y="3873"/>
                </a:lnTo>
                <a:lnTo>
                  <a:pt x="14150" y="3727"/>
                </a:lnTo>
                <a:lnTo>
                  <a:pt x="14175" y="3557"/>
                </a:lnTo>
                <a:lnTo>
                  <a:pt x="14175" y="3557"/>
                </a:lnTo>
                <a:lnTo>
                  <a:pt x="14150" y="3362"/>
                </a:lnTo>
                <a:lnTo>
                  <a:pt x="14102" y="3167"/>
                </a:lnTo>
                <a:lnTo>
                  <a:pt x="14029" y="2996"/>
                </a:lnTo>
                <a:lnTo>
                  <a:pt x="13882" y="2850"/>
                </a:lnTo>
                <a:lnTo>
                  <a:pt x="13882" y="2850"/>
                </a:lnTo>
                <a:lnTo>
                  <a:pt x="13761" y="2728"/>
                </a:lnTo>
                <a:lnTo>
                  <a:pt x="13615" y="2655"/>
                </a:lnTo>
                <a:lnTo>
                  <a:pt x="13444" y="2582"/>
                </a:lnTo>
                <a:lnTo>
                  <a:pt x="13249" y="2558"/>
                </a:lnTo>
                <a:lnTo>
                  <a:pt x="13249" y="2558"/>
                </a:lnTo>
                <a:lnTo>
                  <a:pt x="13030" y="2582"/>
                </a:lnTo>
                <a:lnTo>
                  <a:pt x="12859" y="2655"/>
                </a:lnTo>
                <a:lnTo>
                  <a:pt x="12689" y="2728"/>
                </a:lnTo>
                <a:lnTo>
                  <a:pt x="12519" y="2850"/>
                </a:lnTo>
                <a:lnTo>
                  <a:pt x="12519" y="2850"/>
                </a:lnTo>
                <a:lnTo>
                  <a:pt x="12445" y="2996"/>
                </a:lnTo>
                <a:lnTo>
                  <a:pt x="12372" y="3167"/>
                </a:lnTo>
                <a:lnTo>
                  <a:pt x="12324" y="3362"/>
                </a:lnTo>
                <a:lnTo>
                  <a:pt x="12324" y="3557"/>
                </a:lnTo>
                <a:lnTo>
                  <a:pt x="12324" y="3557"/>
                </a:lnTo>
                <a:lnTo>
                  <a:pt x="12324" y="3727"/>
                </a:lnTo>
                <a:lnTo>
                  <a:pt x="12372" y="3873"/>
                </a:lnTo>
                <a:lnTo>
                  <a:pt x="12445" y="4044"/>
                </a:lnTo>
                <a:lnTo>
                  <a:pt x="12519" y="4190"/>
                </a:lnTo>
                <a:lnTo>
                  <a:pt x="12519" y="4190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5112693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3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3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3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3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Shape 418"/>
          <p:cNvSpPr txBox="1">
            <a:spLocks noGrp="1"/>
          </p:cNvSpPr>
          <p:nvPr>
            <p:ph type="title"/>
          </p:nvPr>
        </p:nvSpPr>
        <p:spPr>
          <a:xfrm>
            <a:off x="814274" y="392575"/>
            <a:ext cx="6281985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800">
                <a:latin typeface="Arial" panose="020B0604020202020204" pitchFamily="34" charset="0"/>
                <a:cs typeface="Arial" panose="020B0604020202020204" pitchFamily="34" charset="0"/>
              </a:rPr>
              <a:t>EXISTING WORK AND RESEARCH</a:t>
            </a:r>
            <a:endParaRPr sz="1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9" name="Shape 419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Arial" panose="020B0604020202020204" pitchFamily="34" charset="0"/>
                <a:cs typeface="Arial" panose="020B0604020202020204" pitchFamily="34" charset="0"/>
              </a:rPr>
              <a:t>8</a:t>
            </a:fld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Shape 237">
            <a:extLst>
              <a:ext uri="{FF2B5EF4-FFF2-40B4-BE49-F238E27FC236}">
                <a16:creationId xmlns:a16="http://schemas.microsoft.com/office/drawing/2014/main" id="{3098B932-B2B3-8646-8259-0BFF46549B38}"/>
              </a:ext>
            </a:extLst>
          </p:cNvPr>
          <p:cNvSpPr txBox="1">
            <a:spLocks/>
          </p:cNvSpPr>
          <p:nvPr/>
        </p:nvSpPr>
        <p:spPr>
          <a:xfrm>
            <a:off x="77679" y="1299897"/>
            <a:ext cx="9066321" cy="352677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381000">
              <a:spcBef>
                <a:spcPts val="1000"/>
              </a:spcBef>
              <a:buClr>
                <a:srgbClr val="FF9801"/>
              </a:buClr>
              <a:buSzPct val="150000"/>
              <a:buFont typeface="Arial"/>
              <a:buChar char="▰"/>
            </a:pPr>
            <a:r>
              <a:rPr lang="en-CA">
                <a:latin typeface="Arial" panose="020B0604020202020204" pitchFamily="34" charset="0"/>
                <a:cs typeface="Arial" panose="020B0604020202020204" pitchFamily="34" charset="0"/>
              </a:rPr>
              <a:t>Defending against Adversarial attack is difficult</a:t>
            </a:r>
          </a:p>
          <a:p>
            <a:pPr marL="457200" indent="-381000">
              <a:spcBef>
                <a:spcPts val="1000"/>
              </a:spcBef>
              <a:buClr>
                <a:srgbClr val="FF9801"/>
              </a:buClr>
              <a:buSzPct val="150000"/>
              <a:buFont typeface="Arial"/>
              <a:buChar char="▰"/>
            </a:pPr>
            <a:r>
              <a:rPr lang="en-CA">
                <a:latin typeface="Arial" panose="020B0604020202020204" pitchFamily="34" charset="0"/>
                <a:cs typeface="Arial" panose="020B0604020202020204" pitchFamily="34" charset="0"/>
              </a:rPr>
              <a:t>Carried out on training models with adversarial examples to prevent the effect from adversarial attack</a:t>
            </a:r>
          </a:p>
          <a:p>
            <a:pPr marL="76200">
              <a:spcBef>
                <a:spcPts val="600"/>
              </a:spcBef>
              <a:buClr>
                <a:srgbClr val="FF9801"/>
              </a:buClr>
              <a:buSzPct val="150000"/>
            </a:pPr>
            <a:r>
              <a:rPr lang="en-CA">
                <a:latin typeface="Arial" panose="020B0604020202020204" pitchFamily="34" charset="0"/>
                <a:cs typeface="Arial" panose="020B0604020202020204" pitchFamily="34" charset="0"/>
              </a:rPr>
              <a:t>	- Limited success with this approach</a:t>
            </a:r>
          </a:p>
          <a:p>
            <a:pPr marL="457200" indent="-381000">
              <a:spcBef>
                <a:spcPts val="1000"/>
              </a:spcBef>
              <a:buClr>
                <a:srgbClr val="FF9801"/>
              </a:buClr>
              <a:buSzPct val="150000"/>
              <a:buFont typeface="Arial"/>
              <a:buChar char="▰"/>
            </a:pPr>
            <a:endParaRPr lang="en-CA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381000">
              <a:spcBef>
                <a:spcPts val="1000"/>
              </a:spcBef>
              <a:buClr>
                <a:srgbClr val="FF9801"/>
              </a:buClr>
              <a:buSzPct val="150000"/>
              <a:buFont typeface="Arial"/>
              <a:buChar char="▰"/>
            </a:pPr>
            <a:r>
              <a:rPr lang="en-CA">
                <a:latin typeface="Arial" panose="020B0604020202020204" pitchFamily="34" charset="0"/>
                <a:cs typeface="Arial" panose="020B0604020202020204" pitchFamily="34" charset="0"/>
              </a:rPr>
              <a:t>Some promising results against attacks using </a:t>
            </a:r>
            <a:r>
              <a:rPr lang="en-CA" b="1">
                <a:latin typeface="Arial" panose="020B0604020202020204" pitchFamily="34" charset="0"/>
                <a:cs typeface="Arial" panose="020B0604020202020204" pitchFamily="34" charset="0"/>
              </a:rPr>
              <a:t>Fast Gradient Sign Method</a:t>
            </a:r>
          </a:p>
          <a:p>
            <a:pPr marL="76200">
              <a:spcBef>
                <a:spcPts val="1000"/>
              </a:spcBef>
              <a:buClr>
                <a:srgbClr val="FF9801"/>
              </a:buClr>
              <a:buSzPct val="150000"/>
            </a:pPr>
            <a:r>
              <a:rPr lang="en-CA">
                <a:latin typeface="Arial" panose="020B0604020202020204" pitchFamily="34" charset="0"/>
                <a:cs typeface="Arial" panose="020B0604020202020204" pitchFamily="34" charset="0"/>
              </a:rPr>
              <a:t>	- Lack of results in attacks using Ensemble methods</a:t>
            </a:r>
          </a:p>
          <a:p>
            <a:pPr marL="457200" indent="-381000">
              <a:spcBef>
                <a:spcPts val="1000"/>
              </a:spcBef>
              <a:buClr>
                <a:srgbClr val="FF9801"/>
              </a:buClr>
              <a:buSzPct val="150000"/>
              <a:buFont typeface="Arial"/>
              <a:buChar char="▰"/>
            </a:pPr>
            <a:endParaRPr lang="en-CA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381000">
              <a:spcBef>
                <a:spcPts val="1000"/>
              </a:spcBef>
              <a:buClr>
                <a:srgbClr val="FF9801"/>
              </a:buClr>
              <a:buSzPct val="150000"/>
              <a:buFont typeface="Arial"/>
              <a:buChar char="▰"/>
            </a:pPr>
            <a:r>
              <a:rPr lang="en-CA" b="1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lang="en-CA">
                <a:latin typeface="Arial" panose="020B0604020202020204" pitchFamily="34" charset="0"/>
                <a:cs typeface="Arial" panose="020B0604020202020204" pitchFamily="34" charset="0"/>
              </a:rPr>
              <a:t>eject </a:t>
            </a:r>
            <a:r>
              <a:rPr lang="en-CA" b="1"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lang="en-CA">
                <a:latin typeface="Arial" panose="020B0604020202020204" pitchFamily="34" charset="0"/>
                <a:cs typeface="Arial" panose="020B0604020202020204" pitchFamily="34" charset="0"/>
              </a:rPr>
              <a:t>n </a:t>
            </a:r>
            <a:r>
              <a:rPr lang="en-CA" b="1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CA">
                <a:latin typeface="Arial" panose="020B0604020202020204" pitchFamily="34" charset="0"/>
                <a:cs typeface="Arial" panose="020B0604020202020204" pitchFamily="34" charset="0"/>
              </a:rPr>
              <a:t>egative </a:t>
            </a:r>
            <a:r>
              <a:rPr lang="en-CA" b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CA">
                <a:latin typeface="Arial" panose="020B0604020202020204" pitchFamily="34" charset="0"/>
                <a:cs typeface="Arial" panose="020B0604020202020204" pitchFamily="34" charset="0"/>
              </a:rPr>
              <a:t>mpact (RONI) Defense</a:t>
            </a:r>
          </a:p>
          <a:p>
            <a:pPr marL="76200">
              <a:spcBef>
                <a:spcPts val="1000"/>
              </a:spcBef>
              <a:buClr>
                <a:srgbClr val="FF9801"/>
              </a:buClr>
              <a:buSzPct val="150000"/>
            </a:pPr>
            <a:r>
              <a:rPr lang="en-CA">
                <a:latin typeface="Arial" panose="020B0604020202020204" pitchFamily="34" charset="0"/>
                <a:cs typeface="Arial" panose="020B0604020202020204" pitchFamily="34" charset="0"/>
              </a:rPr>
              <a:t>	- Used in Spam Filtering</a:t>
            </a:r>
          </a:p>
        </p:txBody>
      </p:sp>
      <p:grpSp>
        <p:nvGrpSpPr>
          <p:cNvPr id="8" name="Shape 579">
            <a:extLst>
              <a:ext uri="{FF2B5EF4-FFF2-40B4-BE49-F238E27FC236}">
                <a16:creationId xmlns:a16="http://schemas.microsoft.com/office/drawing/2014/main" id="{20881CCD-6016-4E4D-A179-23F1D3FDF5A8}"/>
              </a:ext>
            </a:extLst>
          </p:cNvPr>
          <p:cNvGrpSpPr/>
          <p:nvPr/>
        </p:nvGrpSpPr>
        <p:grpSpPr>
          <a:xfrm>
            <a:off x="197470" y="640991"/>
            <a:ext cx="314590" cy="269367"/>
            <a:chOff x="1934025" y="1001650"/>
            <a:chExt cx="415300" cy="355600"/>
          </a:xfrm>
        </p:grpSpPr>
        <p:sp>
          <p:nvSpPr>
            <p:cNvPr id="9" name="Shape 580">
              <a:extLst>
                <a:ext uri="{FF2B5EF4-FFF2-40B4-BE49-F238E27FC236}">
                  <a16:creationId xmlns:a16="http://schemas.microsoft.com/office/drawing/2014/main" id="{3DFE61BC-986D-F845-B2C5-EB5FE625C152}"/>
                </a:ext>
              </a:extLst>
            </p:cNvPr>
            <p:cNvSpPr/>
            <p:nvPr/>
          </p:nvSpPr>
          <p:spPr>
            <a:xfrm>
              <a:off x="1934025" y="1303650"/>
              <a:ext cx="207650" cy="53600"/>
            </a:xfrm>
            <a:custGeom>
              <a:avLst/>
              <a:gdLst/>
              <a:ahLst/>
              <a:cxnLst/>
              <a:rect l="0" t="0" r="0" b="0"/>
              <a:pathLst>
                <a:path w="8306" h="2144" fill="none" extrusionOk="0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33"/>
                  </a:lnTo>
                  <a:lnTo>
                    <a:pt x="74" y="755"/>
                  </a:lnTo>
                  <a:lnTo>
                    <a:pt x="147" y="853"/>
                  </a:lnTo>
                  <a:lnTo>
                    <a:pt x="245" y="950"/>
                  </a:lnTo>
                  <a:lnTo>
                    <a:pt x="245" y="950"/>
                  </a:lnTo>
                  <a:lnTo>
                    <a:pt x="391" y="1023"/>
                  </a:lnTo>
                  <a:lnTo>
                    <a:pt x="561" y="1047"/>
                  </a:lnTo>
                  <a:lnTo>
                    <a:pt x="561" y="1047"/>
                  </a:lnTo>
                  <a:lnTo>
                    <a:pt x="732" y="1023"/>
                  </a:lnTo>
                  <a:lnTo>
                    <a:pt x="732" y="1023"/>
                  </a:lnTo>
                  <a:lnTo>
                    <a:pt x="1292" y="853"/>
                  </a:lnTo>
                  <a:lnTo>
                    <a:pt x="1657" y="780"/>
                  </a:lnTo>
                  <a:lnTo>
                    <a:pt x="2071" y="682"/>
                  </a:lnTo>
                  <a:lnTo>
                    <a:pt x="2534" y="609"/>
                  </a:lnTo>
                  <a:lnTo>
                    <a:pt x="3021" y="560"/>
                  </a:lnTo>
                  <a:lnTo>
                    <a:pt x="3581" y="512"/>
                  </a:lnTo>
                  <a:lnTo>
                    <a:pt x="4166" y="487"/>
                  </a:lnTo>
                  <a:lnTo>
                    <a:pt x="4166" y="487"/>
                  </a:lnTo>
                  <a:lnTo>
                    <a:pt x="4604" y="512"/>
                  </a:lnTo>
                  <a:lnTo>
                    <a:pt x="5018" y="536"/>
                  </a:lnTo>
                  <a:lnTo>
                    <a:pt x="5408" y="609"/>
                  </a:lnTo>
                  <a:lnTo>
                    <a:pt x="5773" y="682"/>
                  </a:lnTo>
                  <a:lnTo>
                    <a:pt x="6114" y="780"/>
                  </a:lnTo>
                  <a:lnTo>
                    <a:pt x="6431" y="877"/>
                  </a:lnTo>
                  <a:lnTo>
                    <a:pt x="6699" y="999"/>
                  </a:lnTo>
                  <a:lnTo>
                    <a:pt x="6966" y="1120"/>
                  </a:lnTo>
                  <a:lnTo>
                    <a:pt x="7186" y="1242"/>
                  </a:lnTo>
                  <a:lnTo>
                    <a:pt x="7405" y="1388"/>
                  </a:lnTo>
                  <a:lnTo>
                    <a:pt x="7770" y="1656"/>
                  </a:lnTo>
                  <a:lnTo>
                    <a:pt x="8062" y="1924"/>
                  </a:lnTo>
                  <a:lnTo>
                    <a:pt x="8306" y="214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Shape 581">
              <a:extLst>
                <a:ext uri="{FF2B5EF4-FFF2-40B4-BE49-F238E27FC236}">
                  <a16:creationId xmlns:a16="http://schemas.microsoft.com/office/drawing/2014/main" id="{CAE12C26-B9B4-264C-AA7F-F4BD09C4C2CF}"/>
                </a:ext>
              </a:extLst>
            </p:cNvPr>
            <p:cNvSpPr/>
            <p:nvPr/>
          </p:nvSpPr>
          <p:spPr>
            <a:xfrm>
              <a:off x="2141650" y="1303650"/>
              <a:ext cx="207675" cy="53600"/>
            </a:xfrm>
            <a:custGeom>
              <a:avLst/>
              <a:gdLst/>
              <a:ahLst/>
              <a:cxnLst/>
              <a:rect l="0" t="0" r="0" b="0"/>
              <a:pathLst>
                <a:path w="8307" h="2144" fill="none" extrusionOk="0">
                  <a:moveTo>
                    <a:pt x="1" y="2143"/>
                  </a:moveTo>
                  <a:lnTo>
                    <a:pt x="1" y="2143"/>
                  </a:lnTo>
                  <a:lnTo>
                    <a:pt x="245" y="1924"/>
                  </a:lnTo>
                  <a:lnTo>
                    <a:pt x="537" y="1656"/>
                  </a:lnTo>
                  <a:lnTo>
                    <a:pt x="902" y="1388"/>
                  </a:lnTo>
                  <a:lnTo>
                    <a:pt x="1121" y="1242"/>
                  </a:lnTo>
                  <a:lnTo>
                    <a:pt x="1341" y="1120"/>
                  </a:lnTo>
                  <a:lnTo>
                    <a:pt x="1608" y="999"/>
                  </a:lnTo>
                  <a:lnTo>
                    <a:pt x="1876" y="877"/>
                  </a:lnTo>
                  <a:lnTo>
                    <a:pt x="2193" y="780"/>
                  </a:lnTo>
                  <a:lnTo>
                    <a:pt x="2534" y="682"/>
                  </a:lnTo>
                  <a:lnTo>
                    <a:pt x="2899" y="609"/>
                  </a:lnTo>
                  <a:lnTo>
                    <a:pt x="3289" y="536"/>
                  </a:lnTo>
                  <a:lnTo>
                    <a:pt x="3703" y="512"/>
                  </a:lnTo>
                  <a:lnTo>
                    <a:pt x="4141" y="487"/>
                  </a:lnTo>
                  <a:lnTo>
                    <a:pt x="4141" y="487"/>
                  </a:lnTo>
                  <a:lnTo>
                    <a:pt x="4726" y="512"/>
                  </a:lnTo>
                  <a:lnTo>
                    <a:pt x="5286" y="560"/>
                  </a:lnTo>
                  <a:lnTo>
                    <a:pt x="5773" y="609"/>
                  </a:lnTo>
                  <a:lnTo>
                    <a:pt x="6236" y="682"/>
                  </a:lnTo>
                  <a:lnTo>
                    <a:pt x="6650" y="780"/>
                  </a:lnTo>
                  <a:lnTo>
                    <a:pt x="7015" y="853"/>
                  </a:lnTo>
                  <a:lnTo>
                    <a:pt x="7575" y="1023"/>
                  </a:lnTo>
                  <a:lnTo>
                    <a:pt x="7575" y="1023"/>
                  </a:lnTo>
                  <a:lnTo>
                    <a:pt x="7746" y="1047"/>
                  </a:lnTo>
                  <a:lnTo>
                    <a:pt x="7746" y="1047"/>
                  </a:lnTo>
                  <a:lnTo>
                    <a:pt x="7916" y="1023"/>
                  </a:lnTo>
                  <a:lnTo>
                    <a:pt x="8062" y="950"/>
                  </a:lnTo>
                  <a:lnTo>
                    <a:pt x="8062" y="950"/>
                  </a:lnTo>
                  <a:lnTo>
                    <a:pt x="8160" y="853"/>
                  </a:lnTo>
                  <a:lnTo>
                    <a:pt x="8233" y="755"/>
                  </a:lnTo>
                  <a:lnTo>
                    <a:pt x="8282" y="633"/>
                  </a:lnTo>
                  <a:lnTo>
                    <a:pt x="8306" y="487"/>
                  </a:lnTo>
                  <a:lnTo>
                    <a:pt x="8306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Shape 582">
              <a:extLst>
                <a:ext uri="{FF2B5EF4-FFF2-40B4-BE49-F238E27FC236}">
                  <a16:creationId xmlns:a16="http://schemas.microsoft.com/office/drawing/2014/main" id="{C3EAC855-4B29-F842-A951-D1F661D2AE3B}"/>
                </a:ext>
              </a:extLst>
            </p:cNvPr>
            <p:cNvSpPr/>
            <p:nvPr/>
          </p:nvSpPr>
          <p:spPr>
            <a:xfrm>
              <a:off x="1934025" y="1001650"/>
              <a:ext cx="207650" cy="331250"/>
            </a:xfrm>
            <a:custGeom>
              <a:avLst/>
              <a:gdLst/>
              <a:ahLst/>
              <a:cxnLst/>
              <a:rect l="0" t="0" r="0" b="0"/>
              <a:pathLst>
                <a:path w="8306" h="13250" fill="none" extrusionOk="0">
                  <a:moveTo>
                    <a:pt x="8306" y="2192"/>
                  </a:moveTo>
                  <a:lnTo>
                    <a:pt x="8306" y="13249"/>
                  </a:lnTo>
                  <a:lnTo>
                    <a:pt x="8306" y="13249"/>
                  </a:lnTo>
                  <a:lnTo>
                    <a:pt x="8062" y="13030"/>
                  </a:lnTo>
                  <a:lnTo>
                    <a:pt x="7770" y="12762"/>
                  </a:lnTo>
                  <a:lnTo>
                    <a:pt x="7405" y="12494"/>
                  </a:lnTo>
                  <a:lnTo>
                    <a:pt x="7186" y="12348"/>
                  </a:lnTo>
                  <a:lnTo>
                    <a:pt x="6966" y="12226"/>
                  </a:lnTo>
                  <a:lnTo>
                    <a:pt x="6699" y="12105"/>
                  </a:lnTo>
                  <a:lnTo>
                    <a:pt x="6431" y="11983"/>
                  </a:lnTo>
                  <a:lnTo>
                    <a:pt x="6114" y="11885"/>
                  </a:lnTo>
                  <a:lnTo>
                    <a:pt x="5773" y="11788"/>
                  </a:lnTo>
                  <a:lnTo>
                    <a:pt x="5408" y="11715"/>
                  </a:lnTo>
                  <a:lnTo>
                    <a:pt x="5018" y="11642"/>
                  </a:lnTo>
                  <a:lnTo>
                    <a:pt x="4604" y="11617"/>
                  </a:lnTo>
                  <a:lnTo>
                    <a:pt x="4166" y="11593"/>
                  </a:lnTo>
                  <a:lnTo>
                    <a:pt x="4166" y="11593"/>
                  </a:lnTo>
                  <a:lnTo>
                    <a:pt x="3581" y="11617"/>
                  </a:lnTo>
                  <a:lnTo>
                    <a:pt x="3021" y="11666"/>
                  </a:lnTo>
                  <a:lnTo>
                    <a:pt x="2534" y="11715"/>
                  </a:lnTo>
                  <a:lnTo>
                    <a:pt x="2071" y="11788"/>
                  </a:lnTo>
                  <a:lnTo>
                    <a:pt x="1657" y="11885"/>
                  </a:lnTo>
                  <a:lnTo>
                    <a:pt x="1292" y="11958"/>
                  </a:lnTo>
                  <a:lnTo>
                    <a:pt x="732" y="12129"/>
                  </a:lnTo>
                  <a:lnTo>
                    <a:pt x="732" y="12129"/>
                  </a:lnTo>
                  <a:lnTo>
                    <a:pt x="561" y="12153"/>
                  </a:lnTo>
                  <a:lnTo>
                    <a:pt x="561" y="12153"/>
                  </a:lnTo>
                  <a:lnTo>
                    <a:pt x="391" y="12129"/>
                  </a:lnTo>
                  <a:lnTo>
                    <a:pt x="245" y="12056"/>
                  </a:lnTo>
                  <a:lnTo>
                    <a:pt x="245" y="12056"/>
                  </a:lnTo>
                  <a:lnTo>
                    <a:pt x="147" y="11958"/>
                  </a:lnTo>
                  <a:lnTo>
                    <a:pt x="74" y="11861"/>
                  </a:lnTo>
                  <a:lnTo>
                    <a:pt x="25" y="11739"/>
                  </a:lnTo>
                  <a:lnTo>
                    <a:pt x="1" y="11593"/>
                  </a:lnTo>
                  <a:lnTo>
                    <a:pt x="1" y="1656"/>
                  </a:lnTo>
                  <a:lnTo>
                    <a:pt x="1" y="1656"/>
                  </a:lnTo>
                  <a:lnTo>
                    <a:pt x="25" y="1534"/>
                  </a:lnTo>
                  <a:lnTo>
                    <a:pt x="50" y="1437"/>
                  </a:lnTo>
                  <a:lnTo>
                    <a:pt x="123" y="1315"/>
                  </a:lnTo>
                  <a:lnTo>
                    <a:pt x="196" y="1242"/>
                  </a:lnTo>
                  <a:lnTo>
                    <a:pt x="196" y="1242"/>
                  </a:lnTo>
                  <a:lnTo>
                    <a:pt x="342" y="1120"/>
                  </a:lnTo>
                  <a:lnTo>
                    <a:pt x="512" y="974"/>
                  </a:lnTo>
                  <a:lnTo>
                    <a:pt x="926" y="755"/>
                  </a:lnTo>
                  <a:lnTo>
                    <a:pt x="1389" y="536"/>
                  </a:lnTo>
                  <a:lnTo>
                    <a:pt x="1901" y="341"/>
                  </a:lnTo>
                  <a:lnTo>
                    <a:pt x="2461" y="195"/>
                  </a:lnTo>
                  <a:lnTo>
                    <a:pt x="3021" y="73"/>
                  </a:lnTo>
                  <a:lnTo>
                    <a:pt x="3581" y="24"/>
                  </a:lnTo>
                  <a:lnTo>
                    <a:pt x="4166" y="0"/>
                  </a:lnTo>
                  <a:lnTo>
                    <a:pt x="4166" y="0"/>
                  </a:lnTo>
                  <a:lnTo>
                    <a:pt x="4531" y="0"/>
                  </a:lnTo>
                  <a:lnTo>
                    <a:pt x="4872" y="49"/>
                  </a:lnTo>
                  <a:lnTo>
                    <a:pt x="5213" y="98"/>
                  </a:lnTo>
                  <a:lnTo>
                    <a:pt x="5530" y="171"/>
                  </a:lnTo>
                  <a:lnTo>
                    <a:pt x="5822" y="268"/>
                  </a:lnTo>
                  <a:lnTo>
                    <a:pt x="6114" y="365"/>
                  </a:lnTo>
                  <a:lnTo>
                    <a:pt x="6358" y="487"/>
                  </a:lnTo>
                  <a:lnTo>
                    <a:pt x="6626" y="609"/>
                  </a:lnTo>
                  <a:lnTo>
                    <a:pt x="7064" y="901"/>
                  </a:lnTo>
                  <a:lnTo>
                    <a:pt x="7429" y="1169"/>
                  </a:lnTo>
                  <a:lnTo>
                    <a:pt x="7746" y="1437"/>
                  </a:lnTo>
                  <a:lnTo>
                    <a:pt x="8014" y="1681"/>
                  </a:lnTo>
                  <a:lnTo>
                    <a:pt x="8014" y="1681"/>
                  </a:lnTo>
                  <a:lnTo>
                    <a:pt x="8136" y="1802"/>
                  </a:lnTo>
                  <a:lnTo>
                    <a:pt x="8136" y="1802"/>
                  </a:lnTo>
                  <a:lnTo>
                    <a:pt x="8209" y="1875"/>
                  </a:lnTo>
                  <a:lnTo>
                    <a:pt x="8257" y="1973"/>
                  </a:lnTo>
                  <a:lnTo>
                    <a:pt x="8306" y="2095"/>
                  </a:lnTo>
                  <a:lnTo>
                    <a:pt x="8306" y="2192"/>
                  </a:lnTo>
                  <a:lnTo>
                    <a:pt x="8306" y="2192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Shape 583">
              <a:extLst>
                <a:ext uri="{FF2B5EF4-FFF2-40B4-BE49-F238E27FC236}">
                  <a16:creationId xmlns:a16="http://schemas.microsoft.com/office/drawing/2014/main" id="{4250308B-59D5-FE4B-9E4B-FCF211A11BC9}"/>
                </a:ext>
              </a:extLst>
            </p:cNvPr>
            <p:cNvSpPr/>
            <p:nvPr/>
          </p:nvSpPr>
          <p:spPr>
            <a:xfrm>
              <a:off x="2141650" y="1001650"/>
              <a:ext cx="207675" cy="331250"/>
            </a:xfrm>
            <a:custGeom>
              <a:avLst/>
              <a:gdLst/>
              <a:ahLst/>
              <a:cxnLst/>
              <a:rect l="0" t="0" r="0" b="0"/>
              <a:pathLst>
                <a:path w="8307" h="13250" fill="none" extrusionOk="0">
                  <a:moveTo>
                    <a:pt x="1" y="2192"/>
                  </a:moveTo>
                  <a:lnTo>
                    <a:pt x="1" y="13249"/>
                  </a:lnTo>
                  <a:lnTo>
                    <a:pt x="1" y="13249"/>
                  </a:lnTo>
                  <a:lnTo>
                    <a:pt x="245" y="13030"/>
                  </a:lnTo>
                  <a:lnTo>
                    <a:pt x="537" y="12762"/>
                  </a:lnTo>
                  <a:lnTo>
                    <a:pt x="902" y="12494"/>
                  </a:lnTo>
                  <a:lnTo>
                    <a:pt x="1121" y="12348"/>
                  </a:lnTo>
                  <a:lnTo>
                    <a:pt x="1341" y="12226"/>
                  </a:lnTo>
                  <a:lnTo>
                    <a:pt x="1608" y="12105"/>
                  </a:lnTo>
                  <a:lnTo>
                    <a:pt x="1876" y="11983"/>
                  </a:lnTo>
                  <a:lnTo>
                    <a:pt x="2193" y="11885"/>
                  </a:lnTo>
                  <a:lnTo>
                    <a:pt x="2534" y="11788"/>
                  </a:lnTo>
                  <a:lnTo>
                    <a:pt x="2899" y="11715"/>
                  </a:lnTo>
                  <a:lnTo>
                    <a:pt x="3289" y="11642"/>
                  </a:lnTo>
                  <a:lnTo>
                    <a:pt x="3703" y="11617"/>
                  </a:lnTo>
                  <a:lnTo>
                    <a:pt x="4141" y="11593"/>
                  </a:lnTo>
                  <a:lnTo>
                    <a:pt x="4141" y="11593"/>
                  </a:lnTo>
                  <a:lnTo>
                    <a:pt x="4726" y="11617"/>
                  </a:lnTo>
                  <a:lnTo>
                    <a:pt x="5286" y="11666"/>
                  </a:lnTo>
                  <a:lnTo>
                    <a:pt x="5773" y="11715"/>
                  </a:lnTo>
                  <a:lnTo>
                    <a:pt x="6236" y="11788"/>
                  </a:lnTo>
                  <a:lnTo>
                    <a:pt x="6650" y="11885"/>
                  </a:lnTo>
                  <a:lnTo>
                    <a:pt x="7015" y="11958"/>
                  </a:lnTo>
                  <a:lnTo>
                    <a:pt x="7575" y="12129"/>
                  </a:lnTo>
                  <a:lnTo>
                    <a:pt x="7575" y="12129"/>
                  </a:lnTo>
                  <a:lnTo>
                    <a:pt x="7746" y="12153"/>
                  </a:lnTo>
                  <a:lnTo>
                    <a:pt x="7746" y="12153"/>
                  </a:lnTo>
                  <a:lnTo>
                    <a:pt x="7916" y="12129"/>
                  </a:lnTo>
                  <a:lnTo>
                    <a:pt x="8062" y="12056"/>
                  </a:lnTo>
                  <a:lnTo>
                    <a:pt x="8062" y="12056"/>
                  </a:lnTo>
                  <a:lnTo>
                    <a:pt x="8160" y="11958"/>
                  </a:lnTo>
                  <a:lnTo>
                    <a:pt x="8233" y="11861"/>
                  </a:lnTo>
                  <a:lnTo>
                    <a:pt x="8282" y="11739"/>
                  </a:lnTo>
                  <a:lnTo>
                    <a:pt x="8306" y="11593"/>
                  </a:lnTo>
                  <a:lnTo>
                    <a:pt x="8306" y="1656"/>
                  </a:lnTo>
                  <a:lnTo>
                    <a:pt x="8306" y="1656"/>
                  </a:lnTo>
                  <a:lnTo>
                    <a:pt x="8282" y="1534"/>
                  </a:lnTo>
                  <a:lnTo>
                    <a:pt x="8257" y="1437"/>
                  </a:lnTo>
                  <a:lnTo>
                    <a:pt x="8184" y="1315"/>
                  </a:lnTo>
                  <a:lnTo>
                    <a:pt x="8111" y="1242"/>
                  </a:lnTo>
                  <a:lnTo>
                    <a:pt x="8111" y="1242"/>
                  </a:lnTo>
                  <a:lnTo>
                    <a:pt x="7965" y="1120"/>
                  </a:lnTo>
                  <a:lnTo>
                    <a:pt x="7795" y="974"/>
                  </a:lnTo>
                  <a:lnTo>
                    <a:pt x="7381" y="755"/>
                  </a:lnTo>
                  <a:lnTo>
                    <a:pt x="6918" y="536"/>
                  </a:lnTo>
                  <a:lnTo>
                    <a:pt x="6406" y="341"/>
                  </a:lnTo>
                  <a:lnTo>
                    <a:pt x="5846" y="195"/>
                  </a:lnTo>
                  <a:lnTo>
                    <a:pt x="5286" y="73"/>
                  </a:lnTo>
                  <a:lnTo>
                    <a:pt x="4726" y="24"/>
                  </a:lnTo>
                  <a:lnTo>
                    <a:pt x="4141" y="0"/>
                  </a:lnTo>
                  <a:lnTo>
                    <a:pt x="4141" y="0"/>
                  </a:lnTo>
                  <a:lnTo>
                    <a:pt x="3776" y="0"/>
                  </a:lnTo>
                  <a:lnTo>
                    <a:pt x="3435" y="49"/>
                  </a:lnTo>
                  <a:lnTo>
                    <a:pt x="3094" y="98"/>
                  </a:lnTo>
                  <a:lnTo>
                    <a:pt x="2777" y="171"/>
                  </a:lnTo>
                  <a:lnTo>
                    <a:pt x="2485" y="268"/>
                  </a:lnTo>
                  <a:lnTo>
                    <a:pt x="2193" y="365"/>
                  </a:lnTo>
                  <a:lnTo>
                    <a:pt x="1949" y="487"/>
                  </a:lnTo>
                  <a:lnTo>
                    <a:pt x="1681" y="609"/>
                  </a:lnTo>
                  <a:lnTo>
                    <a:pt x="1243" y="901"/>
                  </a:lnTo>
                  <a:lnTo>
                    <a:pt x="878" y="1169"/>
                  </a:lnTo>
                  <a:lnTo>
                    <a:pt x="561" y="1437"/>
                  </a:lnTo>
                  <a:lnTo>
                    <a:pt x="293" y="1681"/>
                  </a:lnTo>
                  <a:lnTo>
                    <a:pt x="293" y="1681"/>
                  </a:lnTo>
                  <a:lnTo>
                    <a:pt x="171" y="1802"/>
                  </a:lnTo>
                  <a:lnTo>
                    <a:pt x="171" y="1802"/>
                  </a:lnTo>
                  <a:lnTo>
                    <a:pt x="98" y="1875"/>
                  </a:lnTo>
                  <a:lnTo>
                    <a:pt x="50" y="1973"/>
                  </a:lnTo>
                  <a:lnTo>
                    <a:pt x="1" y="2095"/>
                  </a:lnTo>
                  <a:lnTo>
                    <a:pt x="1" y="2192"/>
                  </a:lnTo>
                  <a:lnTo>
                    <a:pt x="1" y="2192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65603246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3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3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3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3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Shape 418"/>
          <p:cNvSpPr txBox="1">
            <a:spLocks noGrp="1"/>
          </p:cNvSpPr>
          <p:nvPr>
            <p:ph type="title"/>
          </p:nvPr>
        </p:nvSpPr>
        <p:spPr>
          <a:xfrm>
            <a:off x="814274" y="392575"/>
            <a:ext cx="6281985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800">
                <a:latin typeface="Arial" panose="020B0604020202020204" pitchFamily="34" charset="0"/>
                <a:cs typeface="Arial" panose="020B0604020202020204" pitchFamily="34" charset="0"/>
              </a:rPr>
              <a:t>OUR PROPOSED EXTENSIONS</a:t>
            </a:r>
            <a:endParaRPr sz="1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9" name="Shape 419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Arial" panose="020B0604020202020204" pitchFamily="34" charset="0"/>
                <a:cs typeface="Arial" panose="020B0604020202020204" pitchFamily="34" charset="0"/>
              </a:rPr>
              <a:t>9</a:t>
            </a:fld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Shape 237">
            <a:extLst>
              <a:ext uri="{FF2B5EF4-FFF2-40B4-BE49-F238E27FC236}">
                <a16:creationId xmlns:a16="http://schemas.microsoft.com/office/drawing/2014/main" id="{3098B932-B2B3-8646-8259-0BFF46549B38}"/>
              </a:ext>
            </a:extLst>
          </p:cNvPr>
          <p:cNvSpPr txBox="1">
            <a:spLocks/>
          </p:cNvSpPr>
          <p:nvPr/>
        </p:nvSpPr>
        <p:spPr>
          <a:xfrm>
            <a:off x="167831" y="1616727"/>
            <a:ext cx="5730693" cy="352677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381000">
              <a:lnSpc>
                <a:spcPct val="150000"/>
              </a:lnSpc>
              <a:spcBef>
                <a:spcPts val="1000"/>
              </a:spcBef>
              <a:buClr>
                <a:srgbClr val="FF9801"/>
              </a:buClr>
              <a:buSzPct val="150000"/>
              <a:buFont typeface="Arial"/>
              <a:buChar char="▰"/>
            </a:pPr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Recreate a simple attacker using the Fast Gradient Sign Method for known models</a:t>
            </a:r>
          </a:p>
          <a:p>
            <a:pPr marL="457200" indent="-381000">
              <a:lnSpc>
                <a:spcPct val="150000"/>
              </a:lnSpc>
              <a:spcBef>
                <a:spcPts val="1000"/>
              </a:spcBef>
              <a:buClr>
                <a:srgbClr val="FF9801"/>
              </a:buClr>
              <a:buSzPct val="150000"/>
              <a:buFont typeface="Arial"/>
              <a:buChar char="▰"/>
            </a:pPr>
            <a:endParaRPr lang="en-CA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381000">
              <a:lnSpc>
                <a:spcPct val="150000"/>
              </a:lnSpc>
              <a:spcBef>
                <a:spcPts val="1000"/>
              </a:spcBef>
              <a:buClr>
                <a:srgbClr val="FF9801"/>
              </a:buClr>
              <a:buSzPct val="150000"/>
              <a:buFont typeface="Arial"/>
              <a:buChar char="▰"/>
            </a:pPr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Recreate a Transfer Learning model using Transfer Learning techniques to create an attacker that can successfully attack deep learning models that we do not have prior knowledge to</a:t>
            </a:r>
          </a:p>
          <a:p>
            <a:pPr marL="457200" indent="-381000">
              <a:lnSpc>
                <a:spcPct val="150000"/>
              </a:lnSpc>
              <a:spcBef>
                <a:spcPts val="1000"/>
              </a:spcBef>
              <a:buClr>
                <a:srgbClr val="FF9801"/>
              </a:buClr>
              <a:buSzPct val="150000"/>
              <a:buFont typeface="Arial"/>
              <a:buChar char="▰"/>
            </a:pPr>
            <a:endParaRPr lang="en-CA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381000">
              <a:lnSpc>
                <a:spcPct val="150000"/>
              </a:lnSpc>
              <a:spcBef>
                <a:spcPts val="1000"/>
              </a:spcBef>
              <a:buClr>
                <a:srgbClr val="FF9801"/>
              </a:buClr>
              <a:buSzPct val="150000"/>
              <a:buFont typeface="Arial"/>
              <a:buChar char="▰"/>
            </a:pPr>
            <a:r>
              <a:rPr lang="en-CA" b="1" dirty="0">
                <a:latin typeface="Arial" panose="020B0604020202020204" pitchFamily="34" charset="0"/>
                <a:cs typeface="Arial" panose="020B0604020202020204" pitchFamily="34" charset="0"/>
              </a:rPr>
              <a:t>Dataset</a:t>
            </a:r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: MNIST Image set</a:t>
            </a:r>
          </a:p>
          <a:p>
            <a:pPr marL="457200" indent="-381000">
              <a:lnSpc>
                <a:spcPct val="150000"/>
              </a:lnSpc>
              <a:spcBef>
                <a:spcPts val="1000"/>
              </a:spcBef>
              <a:buClr>
                <a:srgbClr val="FF9801"/>
              </a:buClr>
              <a:buSzPct val="150000"/>
              <a:buFont typeface="Arial"/>
              <a:buChar char="▰"/>
            </a:pPr>
            <a:endParaRPr lang="en-CA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7643B7-ADD4-904C-972A-C535AC5A87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4799" y="3021583"/>
            <a:ext cx="2160000" cy="131272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86C5373-529A-064D-B126-6C72274A6CB3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724799" y="921425"/>
            <a:ext cx="2160000" cy="1663200"/>
          </a:xfrm>
          <a:prstGeom prst="rect">
            <a:avLst/>
          </a:prstGeom>
        </p:spPr>
      </p:pic>
      <p:grpSp>
        <p:nvGrpSpPr>
          <p:cNvPr id="12" name="Shape 901">
            <a:extLst>
              <a:ext uri="{FF2B5EF4-FFF2-40B4-BE49-F238E27FC236}">
                <a16:creationId xmlns:a16="http://schemas.microsoft.com/office/drawing/2014/main" id="{227572E2-5C22-964A-B6FC-E1A9B098FC17}"/>
              </a:ext>
            </a:extLst>
          </p:cNvPr>
          <p:cNvGrpSpPr/>
          <p:nvPr/>
        </p:nvGrpSpPr>
        <p:grpSpPr>
          <a:xfrm>
            <a:off x="303817" y="621381"/>
            <a:ext cx="194640" cy="308587"/>
            <a:chOff x="6718575" y="2318625"/>
            <a:chExt cx="256950" cy="407375"/>
          </a:xfrm>
        </p:grpSpPr>
        <p:sp>
          <p:nvSpPr>
            <p:cNvPr id="13" name="Shape 902">
              <a:extLst>
                <a:ext uri="{FF2B5EF4-FFF2-40B4-BE49-F238E27FC236}">
                  <a16:creationId xmlns:a16="http://schemas.microsoft.com/office/drawing/2014/main" id="{A8CB66C9-F05D-2D46-9154-59EB71EEF80C}"/>
                </a:ext>
              </a:extLst>
            </p:cNvPr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Shape 903">
              <a:extLst>
                <a:ext uri="{FF2B5EF4-FFF2-40B4-BE49-F238E27FC236}">
                  <a16:creationId xmlns:a16="http://schemas.microsoft.com/office/drawing/2014/main" id="{EAAF7767-2B2F-4749-AB43-C9F0320B5B0C}"/>
                </a:ext>
              </a:extLst>
            </p:cNvPr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Shape 904">
              <a:extLst>
                <a:ext uri="{FF2B5EF4-FFF2-40B4-BE49-F238E27FC236}">
                  <a16:creationId xmlns:a16="http://schemas.microsoft.com/office/drawing/2014/main" id="{5B791455-C583-FB42-BE27-5834D43A52FC}"/>
                </a:ext>
              </a:extLst>
            </p:cNvPr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0" t="0" r="0" b="0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Shape 905">
              <a:extLst>
                <a:ext uri="{FF2B5EF4-FFF2-40B4-BE49-F238E27FC236}">
                  <a16:creationId xmlns:a16="http://schemas.microsoft.com/office/drawing/2014/main" id="{8D677D61-A4FE-0D45-9B9E-15E06555EBC2}"/>
                </a:ext>
              </a:extLst>
            </p:cNvPr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Shape 906">
              <a:extLst>
                <a:ext uri="{FF2B5EF4-FFF2-40B4-BE49-F238E27FC236}">
                  <a16:creationId xmlns:a16="http://schemas.microsoft.com/office/drawing/2014/main" id="{A0AB92CE-394F-BC47-A504-9C884B66DF7F}"/>
                </a:ext>
              </a:extLst>
            </p:cNvPr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0" t="0" r="0" b="0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Shape 907">
              <a:extLst>
                <a:ext uri="{FF2B5EF4-FFF2-40B4-BE49-F238E27FC236}">
                  <a16:creationId xmlns:a16="http://schemas.microsoft.com/office/drawing/2014/main" id="{3B2256CF-252D-E14A-8487-C7CB0E23CC30}"/>
                </a:ext>
              </a:extLst>
            </p:cNvPr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Shape 908">
              <a:extLst>
                <a:ext uri="{FF2B5EF4-FFF2-40B4-BE49-F238E27FC236}">
                  <a16:creationId xmlns:a16="http://schemas.microsoft.com/office/drawing/2014/main" id="{E9A8B43C-8041-7744-B5A0-C11B22EEB525}"/>
                </a:ext>
              </a:extLst>
            </p:cNvPr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0" t="0" r="0" b="0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Shape 909">
              <a:extLst>
                <a:ext uri="{FF2B5EF4-FFF2-40B4-BE49-F238E27FC236}">
                  <a16:creationId xmlns:a16="http://schemas.microsoft.com/office/drawing/2014/main" id="{CA349042-B1B3-7641-884E-23B269A80B3E}"/>
                </a:ext>
              </a:extLst>
            </p:cNvPr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0" t="0" r="0" b="0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42292340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alerio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242</Words>
  <Application>Microsoft Macintosh PowerPoint</Application>
  <PresentationFormat>On-screen Show (16:9)</PresentationFormat>
  <Paragraphs>62</Paragraphs>
  <Slides>10</Slides>
  <Notes>10</Notes>
  <HiddenSlides>8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Roboto Condensed</vt:lpstr>
      <vt:lpstr>Calibri</vt:lpstr>
      <vt:lpstr>Roboto Condensed Light</vt:lpstr>
      <vt:lpstr>Arvo</vt:lpstr>
      <vt:lpstr>Salerio template</vt:lpstr>
      <vt:lpstr>ADVERSARIAL ATTACK AGAINST NEURAL NETWORKS</vt:lpstr>
      <vt:lpstr>QUICK TEST ON IMAGE CLASSIFICATION</vt:lpstr>
      <vt:lpstr>PowerPoint Presentation</vt:lpstr>
      <vt:lpstr>HOW AN ACTUAL GIBBON LOOKS LIKE…</vt:lpstr>
      <vt:lpstr>SO, WHAT WENT WRONG?</vt:lpstr>
      <vt:lpstr>ADVERSARIAL EXAMPLE</vt:lpstr>
      <vt:lpstr>DOMAIN EXAMPLES OF ADVERSARIAL ATTACK</vt:lpstr>
      <vt:lpstr>EXISTING WORK AND RESEARCH</vt:lpstr>
      <vt:lpstr>OUR PROPOSED EXTENSIONS</vt:lpstr>
      <vt:lpstr>OUR PROPOSED TIMELINE</vt:lpstr>
    </vt:vector>
  </TitlesOfParts>
  <LinksUpToDate>false</LinksUpToDate>
  <SharedDoc>false</SharedDoc>
  <HyperlinksChanged>false</HyperlinksChanged>
  <AppVersion>16.0010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ADVERSARIAL ATTACK AGAINST NEURAL NETWORKS</dc:title>
  <cp:lastModifiedBy>Nirmal Kanagasabai</cp:lastModifiedBy>
  <cp:revision>3</cp:revision>
  <dcterms:modified xsi:type="dcterms:W3CDTF">2018-02-28T04:16:37Z</dcterms:modified>
</cp:coreProperties>
</file>